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4"/>
  </p:sldMasterIdLst>
  <p:notesMasterIdLst>
    <p:notesMasterId r:id="rId32"/>
  </p:notesMasterIdLst>
  <p:handoutMasterIdLst>
    <p:handoutMasterId r:id="rId33"/>
  </p:handoutMasterIdLst>
  <p:sldIdLst>
    <p:sldId id="338" r:id="rId5"/>
    <p:sldId id="340" r:id="rId6"/>
    <p:sldId id="310" r:id="rId7"/>
    <p:sldId id="256" r:id="rId8"/>
    <p:sldId id="275" r:id="rId9"/>
    <p:sldId id="283" r:id="rId10"/>
    <p:sldId id="262" r:id="rId11"/>
    <p:sldId id="333" r:id="rId12"/>
    <p:sldId id="332" r:id="rId13"/>
    <p:sldId id="336" r:id="rId14"/>
    <p:sldId id="331" r:id="rId15"/>
    <p:sldId id="272" r:id="rId16"/>
    <p:sldId id="309" r:id="rId17"/>
    <p:sldId id="308" r:id="rId18"/>
    <p:sldId id="303" r:id="rId19"/>
    <p:sldId id="307" r:id="rId20"/>
    <p:sldId id="325" r:id="rId21"/>
    <p:sldId id="315" r:id="rId22"/>
    <p:sldId id="314" r:id="rId23"/>
    <p:sldId id="261" r:id="rId24"/>
    <p:sldId id="312" r:id="rId25"/>
    <p:sldId id="311" r:id="rId26"/>
    <p:sldId id="318" r:id="rId27"/>
    <p:sldId id="343" r:id="rId28"/>
    <p:sldId id="327" r:id="rId29"/>
    <p:sldId id="260" r:id="rId30"/>
    <p:sldId id="324" r:id="rId31"/>
  </p:sldIdLst>
  <p:sldSz cx="9144000" cy="5143500" type="screen16x9"/>
  <p:notesSz cx="7010400" cy="9296400"/>
  <p:embeddedFontLst>
    <p:embeddedFont>
      <p:font typeface="Calibri" panose="020F050202020403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onotype Corsiva" panose="03010101010201010101" pitchFamily="66" charset="0"/>
      <p:italic r:id="rId42"/>
    </p:embeddedFont>
    <p:embeddedFont>
      <p:font typeface="Nirmala UI" panose="020B0502040204020203" pitchFamily="34" charset="0"/>
      <p:regular r:id="rId43"/>
      <p:bold r:id="rId44"/>
    </p:embeddedFont>
    <p:embeddedFont>
      <p:font typeface="Nirmala UI Semilight" panose="020B0402040204020203" pitchFamily="34" charset="0"/>
      <p:regular r:id="rId45"/>
    </p:embeddedFont>
    <p:embeddedFont>
      <p:font typeface="Raleway"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Tw Cen MT" panose="020B0602020104020603" pitchFamily="34" charset="0"/>
      <p:regular r:id="rId54"/>
      <p:bold r:id="rId55"/>
      <p:italic r:id="rId56"/>
      <p:boldItalic r:id="rId57"/>
    </p:embeddedFont>
    <p:embeddedFont>
      <p:font typeface="Tw Cen MT Condensed" panose="020B0606020104020203" pitchFamily="34" charset="0"/>
      <p:regular r:id="rId58"/>
      <p:bold r:id="rId59"/>
    </p:embeddedFont>
    <p:embeddedFont>
      <p:font typeface="Wingdings 3" panose="05040102010807070707" pitchFamily="18" charset="2"/>
      <p:regular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2" autoAdjust="0"/>
    <p:restoredTop sz="69613" autoAdjust="0"/>
  </p:normalViewPr>
  <p:slideViewPr>
    <p:cSldViewPr snapToGrid="0">
      <p:cViewPr varScale="1">
        <p:scale>
          <a:sx n="58" d="100"/>
          <a:sy n="58"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6.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1177290" y="1425"/>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a:t>Be provided information on your child’s level of achievement on assessments in Reading/Language Arts, Writing, Mathematics, and Science. </a:t>
          </a:r>
        </a:p>
      </dsp:txBody>
      <dsp:txXfrm>
        <a:off x="1177290" y="1425"/>
        <a:ext cx="4709160" cy="738495"/>
      </dsp:txXfrm>
    </dsp:sp>
    <dsp:sp modelId="{0D6CA68F-E5ED-454D-B1FE-5DF71F8AC0B3}">
      <dsp:nvSpPr>
        <dsp:cNvPr id="0" name=""/>
        <dsp:cNvSpPr/>
      </dsp:nvSpPr>
      <dsp:spPr>
        <a:xfrm>
          <a:off x="0" y="1425"/>
          <a:ext cx="1177290" cy="7384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425"/>
        <a:ext cx="1177290" cy="738495"/>
      </dsp:txXfrm>
    </dsp:sp>
    <dsp:sp modelId="{8DDCC77A-DAE7-4E12-8E4E-66D8D2811F46}">
      <dsp:nvSpPr>
        <dsp:cNvPr id="0" name=""/>
        <dsp:cNvSpPr/>
      </dsp:nvSpPr>
      <dsp:spPr>
        <a:xfrm>
          <a:off x="1177290" y="784230"/>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Request and receive information on the qualifications of your child’s teacher and supplemental personnel working with your child.</a:t>
          </a:r>
        </a:p>
      </dsp:txBody>
      <dsp:txXfrm>
        <a:off x="1177290" y="784230"/>
        <a:ext cx="4709160" cy="738495"/>
      </dsp:txXfrm>
    </dsp:sp>
    <dsp:sp modelId="{418EEE20-A6D0-4CA4-A333-3B9C7168175F}">
      <dsp:nvSpPr>
        <dsp:cNvPr id="0" name=""/>
        <dsp:cNvSpPr/>
      </dsp:nvSpPr>
      <dsp:spPr>
        <a:xfrm>
          <a:off x="0" y="775183"/>
          <a:ext cx="1177290" cy="738495"/>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0" y="775183"/>
        <a:ext cx="1177290" cy="738495"/>
      </dsp:txXfrm>
    </dsp:sp>
    <dsp:sp modelId="{C6B89B84-C18F-47A6-A131-B47C2BF3021C}">
      <dsp:nvSpPr>
        <dsp:cNvPr id="0" name=""/>
        <dsp:cNvSpPr/>
      </dsp:nvSpPr>
      <dsp:spPr>
        <a:xfrm>
          <a:off x="1177290" y="1567035"/>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Be notified of non-highly qualified or out-of-field teachers at the school. </a:t>
          </a:r>
        </a:p>
      </dsp:txBody>
      <dsp:txXfrm>
        <a:off x="1177290" y="1567035"/>
        <a:ext cx="4709160" cy="738495"/>
      </dsp:txXfrm>
    </dsp:sp>
    <dsp:sp modelId="{2976F985-A2C3-4C59-B8B1-C49C001F0CE6}">
      <dsp:nvSpPr>
        <dsp:cNvPr id="0" name=""/>
        <dsp:cNvSpPr/>
      </dsp:nvSpPr>
      <dsp:spPr>
        <a:xfrm>
          <a:off x="0" y="1567035"/>
          <a:ext cx="1177290" cy="7384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67035"/>
        <a:ext cx="1177290" cy="738495"/>
      </dsp:txXfrm>
    </dsp:sp>
    <dsp:sp modelId="{43479D59-0A6C-4FC2-972B-04822DD5D18A}">
      <dsp:nvSpPr>
        <dsp:cNvPr id="0" name=""/>
        <dsp:cNvSpPr/>
      </dsp:nvSpPr>
      <dsp:spPr>
        <a:xfrm>
          <a:off x="1177290" y="2349840"/>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a:t>Be informed if your child is taught by a non-highly qualified teacher for four or more consecutive weeks.</a:t>
          </a:r>
        </a:p>
      </dsp:txBody>
      <dsp:txXfrm>
        <a:off x="1177290" y="2349840"/>
        <a:ext cx="4709160" cy="738495"/>
      </dsp:txXfrm>
    </dsp:sp>
    <dsp:sp modelId="{9653E162-1CC2-459B-BC79-3404DE926644}">
      <dsp:nvSpPr>
        <dsp:cNvPr id="0" name=""/>
        <dsp:cNvSpPr/>
      </dsp:nvSpPr>
      <dsp:spPr>
        <a:xfrm>
          <a:off x="0" y="2349840"/>
          <a:ext cx="1177290" cy="7384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349840"/>
        <a:ext cx="1177290" cy="73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8396" y="524875"/>
          <a:ext cx="1845662" cy="553698"/>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74505" y="524875"/>
        <a:ext cx="1513444" cy="553698"/>
      </dsp:txXfrm>
    </dsp:sp>
    <dsp:sp modelId="{75119360-EB03-4559-AA8C-5F1DF5CA6066}">
      <dsp:nvSpPr>
        <dsp:cNvPr id="0" name=""/>
        <dsp:cNvSpPr/>
      </dsp:nvSpPr>
      <dsp:spPr>
        <a:xfrm>
          <a:off x="8396" y="1078574"/>
          <a:ext cx="1679553" cy="141359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8396" y="1078574"/>
        <a:ext cx="1679553" cy="1413592"/>
      </dsp:txXfrm>
    </dsp:sp>
    <dsp:sp modelId="{26C7581E-E338-471C-BC5B-24C9ADEE7665}">
      <dsp:nvSpPr>
        <dsp:cNvPr id="0" name=""/>
        <dsp:cNvSpPr/>
      </dsp:nvSpPr>
      <dsp:spPr>
        <a:xfrm>
          <a:off x="1817643" y="524875"/>
          <a:ext cx="1845662" cy="553698"/>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1983752" y="524875"/>
        <a:ext cx="1513444" cy="553698"/>
      </dsp:txXfrm>
    </dsp:sp>
    <dsp:sp modelId="{7DC1DD98-98C5-473B-B525-A313979C44C9}">
      <dsp:nvSpPr>
        <dsp:cNvPr id="0" name=""/>
        <dsp:cNvSpPr/>
      </dsp:nvSpPr>
      <dsp:spPr>
        <a:xfrm>
          <a:off x="1817643" y="1078574"/>
          <a:ext cx="1679553" cy="141359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1817643" y="1078574"/>
        <a:ext cx="1679553" cy="1413592"/>
      </dsp:txXfrm>
    </dsp:sp>
    <dsp:sp modelId="{53F42B5F-20AB-48B6-B957-038A5A4732D8}">
      <dsp:nvSpPr>
        <dsp:cNvPr id="0" name=""/>
        <dsp:cNvSpPr/>
      </dsp:nvSpPr>
      <dsp:spPr>
        <a:xfrm>
          <a:off x="3626890" y="524875"/>
          <a:ext cx="1845662" cy="553698"/>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3792999" y="524875"/>
        <a:ext cx="1513444" cy="553698"/>
      </dsp:txXfrm>
    </dsp:sp>
    <dsp:sp modelId="{3E22C405-D2CB-4D36-B3E7-082F8DE61626}">
      <dsp:nvSpPr>
        <dsp:cNvPr id="0" name=""/>
        <dsp:cNvSpPr/>
      </dsp:nvSpPr>
      <dsp:spPr>
        <a:xfrm>
          <a:off x="3626890" y="1078574"/>
          <a:ext cx="1679553" cy="141359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3626890" y="1078574"/>
        <a:ext cx="1679553" cy="1413592"/>
      </dsp:txXfrm>
    </dsp:sp>
    <dsp:sp modelId="{A529A2B3-B965-4E67-B388-B10057DCABDE}">
      <dsp:nvSpPr>
        <dsp:cNvPr id="0" name=""/>
        <dsp:cNvSpPr/>
      </dsp:nvSpPr>
      <dsp:spPr>
        <a:xfrm>
          <a:off x="5436138" y="524875"/>
          <a:ext cx="1845662" cy="553698"/>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5602247" y="524875"/>
        <a:ext cx="1513444" cy="553698"/>
      </dsp:txXfrm>
    </dsp:sp>
    <dsp:sp modelId="{75C7A10E-605F-470C-BEB3-29B17A64FD73}">
      <dsp:nvSpPr>
        <dsp:cNvPr id="0" name=""/>
        <dsp:cNvSpPr/>
      </dsp:nvSpPr>
      <dsp:spPr>
        <a:xfrm>
          <a:off x="5436138" y="1078574"/>
          <a:ext cx="1679553" cy="141359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5436138" y="1078574"/>
        <a:ext cx="1679553" cy="14135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10/30/2023</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Tree>
    <p:extLst>
      <p:ext uri="{BB962C8B-B14F-4D97-AF65-F5344CB8AC3E}">
        <p14:creationId xmlns:p14="http://schemas.microsoft.com/office/powerpoint/2010/main" val="9865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r>
              <a:rPr lang="en-US" dirty="0"/>
              <a:t>How will you shift resources to support the latest data?</a:t>
            </a:r>
          </a:p>
        </p:txBody>
      </p:sp>
    </p:spTree>
    <p:extLst>
      <p:ext uri="{BB962C8B-B14F-4D97-AF65-F5344CB8AC3E}">
        <p14:creationId xmlns:p14="http://schemas.microsoft.com/office/powerpoint/2010/main" val="213811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p:txBody>
      </p:sp>
    </p:spTree>
    <p:extLst>
      <p:ext uri="{BB962C8B-B14F-4D97-AF65-F5344CB8AC3E}">
        <p14:creationId xmlns:p14="http://schemas.microsoft.com/office/powerpoint/2010/main" val="158329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2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Evidence – please keep this as evidence to support using feedback to inform flexible meetings.</a:t>
            </a:r>
          </a:p>
        </p:txBody>
      </p:sp>
    </p:spTree>
    <p:extLst>
      <p:ext uri="{BB962C8B-B14F-4D97-AF65-F5344CB8AC3E}">
        <p14:creationId xmlns:p14="http://schemas.microsoft.com/office/powerpoint/2010/main" val="179537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18</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19</a:t>
            </a:fld>
            <a:endParaRPr lang="en-US"/>
          </a:p>
        </p:txBody>
      </p:sp>
    </p:spTree>
    <p:extLst>
      <p:ext uri="{BB962C8B-B14F-4D97-AF65-F5344CB8AC3E}">
        <p14:creationId xmlns:p14="http://schemas.microsoft.com/office/powerpoint/2010/main" val="100972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slide is only required, if it applies.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out some data sources to get them started…</a:t>
            </a:r>
          </a:p>
          <a:p>
            <a:endParaRPr lang="en-US" dirty="0"/>
          </a:p>
        </p:txBody>
      </p:sp>
    </p:spTree>
    <p:extLst>
      <p:ext uri="{BB962C8B-B14F-4D97-AF65-F5344CB8AC3E}">
        <p14:creationId xmlns:p14="http://schemas.microsoft.com/office/powerpoint/2010/main" val="966441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school contact information and the best way to reach out to the school. </a:t>
            </a:r>
          </a:p>
        </p:txBody>
      </p:sp>
    </p:spTree>
    <p:extLst>
      <p:ext uri="{BB962C8B-B14F-4D97-AF65-F5344CB8AC3E}">
        <p14:creationId xmlns:p14="http://schemas.microsoft.com/office/powerpoint/2010/main" val="2195964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Highlight the Title I Program here in Pinellas County.</a:t>
            </a:r>
          </a:p>
        </p:txBody>
      </p:sp>
    </p:spTree>
    <p:extLst>
      <p:ext uri="{BB962C8B-B14F-4D97-AF65-F5344CB8AC3E}">
        <p14:creationId xmlns:p14="http://schemas.microsoft.com/office/powerpoint/2010/main" val="323260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ed75ccf_0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icebreaker or a “get to know you/your family” activity here! Use the icebreaker to take attendance AND get to know something about your families to help support student achievement. </a:t>
            </a:r>
          </a:p>
          <a:p>
            <a:pPr marL="0" indent="0">
              <a:buNone/>
            </a:pPr>
            <a:endParaRPr lang="en-US" dirty="0"/>
          </a:p>
          <a:p>
            <a:pPr marL="0" indent="0">
              <a:buNone/>
            </a:pPr>
            <a:r>
              <a:rPr lang="en-US" dirty="0"/>
              <a:t>Evidence: Use the responses from icebreaker as evidence to support the next steps related to future engagement activities and student achievement.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ADDITIONAL resources to families. </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368568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indent="0">
              <a:buNone/>
            </a:pPr>
            <a:endParaRPr lang="en-US" dirty="0"/>
          </a:p>
        </p:txBody>
      </p:sp>
    </p:spTree>
    <p:extLst>
      <p:ext uri="{BB962C8B-B14F-4D97-AF65-F5344CB8AC3E}">
        <p14:creationId xmlns:p14="http://schemas.microsoft.com/office/powerpoint/2010/main" val="228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4189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37645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2703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2896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Tree>
    <p:extLst>
      <p:ext uri="{BB962C8B-B14F-4D97-AF65-F5344CB8AC3E}">
        <p14:creationId xmlns:p14="http://schemas.microsoft.com/office/powerpoint/2010/main" val="412984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755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400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7482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46850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182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528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703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81253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21189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89891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434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788353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189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10/30/2023</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7309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ransition>
    <p:fade thruBlk="1"/>
  </p:transition>
  <p:hf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fldoe.org/"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6.jpeg"/><Relationship Id="rId7" Type="http://schemas.openxmlformats.org/officeDocument/2006/relationships/hyperlink" Target="https://www.pcsb.org/Page/418"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r/wem5my9CiS?origin=lprLink"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AD82308E-8484-7A45-F6D5-894F7345CFD3}"/>
              </a:ext>
            </a:extLst>
          </p:cNvPr>
          <p:cNvSpPr>
            <a:spLocks noGrp="1"/>
          </p:cNvSpPr>
          <p:nvPr>
            <p:ph idx="1"/>
          </p:nvPr>
        </p:nvSpPr>
        <p:spPr>
          <a:xfrm>
            <a:off x="893699" y="857400"/>
            <a:ext cx="7586876" cy="4068487"/>
          </a:xfrm>
        </p:spPr>
        <p:txBody>
          <a:bodyPr>
            <a:normAutofit fontScale="40000" lnSpcReduction="20000"/>
          </a:bodyPr>
          <a:lstStyle/>
          <a:p>
            <a:endParaRPr lang="en-US" sz="2900" b="1" dirty="0"/>
          </a:p>
          <a:p>
            <a:pPr>
              <a:buFont typeface="Wingdings" panose="05000000000000000000" pitchFamily="2" charset="2"/>
              <a:buChar char="Ø"/>
            </a:pPr>
            <a:r>
              <a:rPr lang="en-US" sz="4000" b="1" dirty="0"/>
              <a:t>Family Experience: </a:t>
            </a:r>
            <a:r>
              <a:rPr lang="en-US" sz="4000" dirty="0"/>
              <a:t>Consider how to make the event FUN and INFORMATIVE for your families. Consider using Scavenger Hunt, Passport, and other ways to engage families while learning about the wonderful world of Title I!</a:t>
            </a:r>
          </a:p>
          <a:p>
            <a:pPr marL="0" indent="0">
              <a:buNone/>
            </a:pPr>
            <a:endParaRPr lang="en-US" sz="4000" b="1" dirty="0"/>
          </a:p>
          <a:p>
            <a:pPr>
              <a:buFont typeface="Wingdings" panose="05000000000000000000" pitchFamily="2" charset="2"/>
              <a:buChar char="Ø"/>
            </a:pPr>
            <a:r>
              <a:rPr lang="en-US" sz="4000" b="1" dirty="0"/>
              <a:t>Cross-Coordination: </a:t>
            </a:r>
            <a:r>
              <a:rPr lang="en-US" sz="4000" dirty="0"/>
              <a:t>This continues to be an area of focus. Please consider how you can use other federal funds (Title III, IDEA, Business/Community) to maximize your event. </a:t>
            </a:r>
          </a:p>
          <a:p>
            <a:pPr>
              <a:buFont typeface="Wingdings" panose="05000000000000000000" pitchFamily="2" charset="2"/>
              <a:buChar char="Ø"/>
            </a:pPr>
            <a:endParaRPr lang="en-US" sz="4000" dirty="0"/>
          </a:p>
          <a:p>
            <a:pPr>
              <a:buFont typeface="Wingdings" panose="05000000000000000000" pitchFamily="2" charset="2"/>
              <a:buChar char="Ø"/>
            </a:pPr>
            <a:r>
              <a:rPr lang="en-US" sz="4000" b="1" dirty="0"/>
              <a:t>Family Engagement supporting document: </a:t>
            </a:r>
            <a:r>
              <a:rPr lang="en-US" sz="4000" dirty="0"/>
              <a:t>Please consider using the Family Engagement documents for the Planning and Post-Event Summary for your reference. </a:t>
            </a:r>
          </a:p>
          <a:p>
            <a:pPr marL="0" indent="0">
              <a:buNone/>
            </a:pPr>
            <a:endParaRPr lang="en-US" sz="4000" b="1" dirty="0">
              <a:highlight>
                <a:srgbClr val="FFFF00"/>
              </a:highlight>
            </a:endParaRPr>
          </a:p>
          <a:p>
            <a:endParaRPr lang="en-US" dirty="0"/>
          </a:p>
          <a:p>
            <a:endParaRPr lang="en-US" dirty="0"/>
          </a:p>
          <a:p>
            <a:pPr marL="0" indent="0">
              <a:buNone/>
            </a:pPr>
            <a:r>
              <a:rPr lang="en-US" sz="3000" b="1" dirty="0"/>
              <a:t>Presentation Key: </a:t>
            </a:r>
            <a:r>
              <a:rPr lang="en-US" sz="3000" b="1" dirty="0">
                <a:sym typeface="Wingdings" panose="05000000000000000000" pitchFamily="2" charset="2"/>
              </a:rPr>
              <a:t>        </a:t>
            </a:r>
          </a:p>
          <a:p>
            <a:pPr marL="76200" indent="0">
              <a:buNone/>
            </a:pPr>
            <a:r>
              <a:rPr lang="en-US" sz="3000" dirty="0">
                <a:sym typeface="Wingdings" panose="05000000000000000000" pitchFamily="2" charset="2"/>
              </a:rPr>
              <a:t>		- Optional        				  - Required</a:t>
            </a:r>
          </a:p>
          <a:p>
            <a:endParaRPr lang="en-US" dirty="0"/>
          </a:p>
          <a:p>
            <a:endParaRPr lang="en-US" dirty="0"/>
          </a:p>
        </p:txBody>
      </p:sp>
      <p:sp>
        <p:nvSpPr>
          <p:cNvPr id="10" name="Slide Number Placeholder 3">
            <a:extLst>
              <a:ext uri="{FF2B5EF4-FFF2-40B4-BE49-F238E27FC236}">
                <a16:creationId xmlns:a16="http://schemas.microsoft.com/office/drawing/2014/main" id="{8EB259D2-EBA0-3C90-E206-DA40D9FC0896}"/>
              </a:ext>
            </a:extLst>
          </p:cNvPr>
          <p:cNvSpPr>
            <a:spLocks noGrp="1"/>
          </p:cNvSpPr>
          <p:nvPr>
            <p:ph type="sldNum" sz="quarter" idx="12"/>
          </p:nvPr>
        </p:nvSpPr>
        <p:spPr/>
        <p:txBody>
          <a:bodyPr spcFirstLastPara="1" wrap="square" lIns="91425" tIns="91425" rIns="91425" bIns="91425" anchor="t" anchorCtr="0">
            <a:normAutofit fontScale="25000" lnSpcReduction="20000"/>
          </a:bodyPr>
          <a:lstStyle/>
          <a:p>
            <a:pPr marL="0" lvl="0" indent="0">
              <a:lnSpc>
                <a:spcPct val="90000"/>
              </a:lnSpc>
              <a:spcAft>
                <a:spcPts val="600"/>
              </a:spcAft>
            </a:pPr>
            <a:fld id="{00000000-1234-1234-1234-123412341234}" type="slidenum">
              <a:rPr lang="en-US" sz="300"/>
              <a:pPr marL="0" lvl="0" indent="0">
                <a:lnSpc>
                  <a:spcPct val="90000"/>
                </a:lnSpc>
                <a:spcAft>
                  <a:spcPts val="600"/>
                </a:spcAft>
              </a:pPr>
              <a:t>1</a:t>
            </a:fld>
            <a:endParaRPr lang="en-US" sz="300"/>
          </a:p>
        </p:txBody>
      </p:sp>
      <p:sp>
        <p:nvSpPr>
          <p:cNvPr id="2" name="Slide Number Placeholder 1" hidden="1">
            <a:extLst>
              <a:ext uri="{FF2B5EF4-FFF2-40B4-BE49-F238E27FC236}">
                <a16:creationId xmlns:a16="http://schemas.microsoft.com/office/drawing/2014/main" id="{60B05EDD-C947-374E-852C-344C4D17E5FC}"/>
              </a:ext>
            </a:extLst>
          </p:cNvPr>
          <p:cNvSpPr>
            <a:spLocks noGrp="1"/>
          </p:cNvSpPr>
          <p:nvPr>
            <p:ph type="sldNum" idx="4294967295"/>
          </p:nvPr>
        </p:nvSpPr>
        <p:spPr>
          <a:xfrm>
            <a:off x="8594725" y="4697413"/>
            <a:ext cx="549275" cy="312737"/>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1</a:t>
            </a:fld>
            <a:endParaRPr lang="en"/>
          </a:p>
        </p:txBody>
      </p:sp>
      <p:sp>
        <p:nvSpPr>
          <p:cNvPr id="3" name="TextBox 2">
            <a:extLst>
              <a:ext uri="{FF2B5EF4-FFF2-40B4-BE49-F238E27FC236}">
                <a16:creationId xmlns:a16="http://schemas.microsoft.com/office/drawing/2014/main" id="{28EF162A-011F-5010-3BB5-530F5FAFBBA0}"/>
              </a:ext>
            </a:extLst>
          </p:cNvPr>
          <p:cNvSpPr txBox="1"/>
          <p:nvPr/>
        </p:nvSpPr>
        <p:spPr>
          <a:xfrm>
            <a:off x="1154957" y="0"/>
            <a:ext cx="6462600" cy="857400"/>
          </a:xfrm>
          <a:prstGeom prst="rect">
            <a:avLst/>
          </a:prstGeom>
          <a:noFill/>
          <a:ln>
            <a:noFill/>
          </a:ln>
        </p:spPr>
        <p:txBody>
          <a:bodyPr spcFirstLastPara="1" wrap="square" lIns="91425" tIns="91425" rIns="91425" bIns="91425" rtlCol="0" anchor="b" anchorCtr="0">
            <a:normAutofit/>
          </a:bodyPr>
          <a:lstStyle/>
          <a:p>
            <a:pPr>
              <a:lnSpc>
                <a:spcPct val="90000"/>
              </a:lnSpc>
              <a:spcAft>
                <a:spcPts val="600"/>
              </a:spcAft>
              <a:buClr>
                <a:schemeClr val="accent6"/>
              </a:buClr>
              <a:buSzPts val="3200"/>
            </a:pPr>
            <a:r>
              <a:rPr lang="en-US" sz="2000" b="1" i="0" u="none" strike="noStrike" cap="none" dirty="0">
                <a:solidFill>
                  <a:schemeClr val="accent6"/>
                </a:solidFill>
                <a:latin typeface="Raleway"/>
                <a:ea typeface="Raleway"/>
                <a:cs typeface="Raleway"/>
                <a:sym typeface="Raleway"/>
              </a:rPr>
              <a:t>Tips and Recommendations before you get started</a:t>
            </a:r>
          </a:p>
        </p:txBody>
      </p:sp>
      <p:sp>
        <p:nvSpPr>
          <p:cNvPr id="9" name="Smiley Face 8">
            <a:extLst>
              <a:ext uri="{FF2B5EF4-FFF2-40B4-BE49-F238E27FC236}">
                <a16:creationId xmlns:a16="http://schemas.microsoft.com/office/drawing/2014/main" id="{34FDA5DE-0D61-F31D-C9CA-E78EB75B8221}"/>
              </a:ext>
            </a:extLst>
          </p:cNvPr>
          <p:cNvSpPr/>
          <p:nvPr/>
        </p:nvSpPr>
        <p:spPr>
          <a:xfrm>
            <a:off x="1553964" y="4325781"/>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64EAAEA-D3E4-11B0-4F8F-6C132A83A539}"/>
              </a:ext>
            </a:extLst>
          </p:cNvPr>
          <p:cNvSpPr/>
          <p:nvPr/>
        </p:nvSpPr>
        <p:spPr>
          <a:xfrm>
            <a:off x="5159366" y="4239081"/>
            <a:ext cx="597160" cy="4274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3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7" name="Straight Connector 12296">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299" name="Rectangle 12298">
            <a:extLst>
              <a:ext uri="{FF2B5EF4-FFF2-40B4-BE49-F238E27FC236}">
                <a16:creationId xmlns:a16="http://schemas.microsoft.com/office/drawing/2014/main" id="{156E7627-9054-4C34-A9FF-A07F95284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DAC33-D203-D28A-B271-66175DF22188}"/>
              </a:ext>
            </a:extLst>
          </p:cNvPr>
          <p:cNvSpPr>
            <a:spLocks noGrp="1"/>
          </p:cNvSpPr>
          <p:nvPr>
            <p:ph type="title"/>
          </p:nvPr>
        </p:nvSpPr>
        <p:spPr>
          <a:xfrm>
            <a:off x="4463796" y="438912"/>
            <a:ext cx="4305554" cy="1124712"/>
          </a:xfrm>
        </p:spPr>
        <p:txBody>
          <a:bodyPr vert="horz" lIns="91440" tIns="45720" rIns="91440" bIns="45720" rtlCol="0" anchor="ctr">
            <a:normAutofit/>
          </a:bodyPr>
          <a:lstStyle/>
          <a:p>
            <a:pPr defTabSz="914400">
              <a:spcBef>
                <a:spcPct val="0"/>
              </a:spcBef>
            </a:pPr>
            <a:r>
              <a:rPr lang="en-US" sz="5000" spc="100"/>
              <a:t>Let’s Celebrate!</a:t>
            </a:r>
          </a:p>
        </p:txBody>
      </p:sp>
      <p:pic>
        <p:nvPicPr>
          <p:cNvPr id="8196" name="Picture 4" descr="Failing at Dental Hygiene? Score an A+ at the Dentist With These Easy Tips  - Gentle Care Dentistry">
            <a:extLst>
              <a:ext uri="{FF2B5EF4-FFF2-40B4-BE49-F238E27FC236}">
                <a16:creationId xmlns:a16="http://schemas.microsoft.com/office/drawing/2014/main" id="{22BBF493-109E-9AB9-FD55-41C44845AE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211" y="363474"/>
            <a:ext cx="2633961" cy="2633961"/>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BAFFBAEC-4B09-4263-AA73-ECE450FC7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1824" y="363474"/>
            <a:ext cx="603504" cy="263396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03" name="Straight Connector 12302">
            <a:extLst>
              <a:ext uri="{FF2B5EF4-FFF2-40B4-BE49-F238E27FC236}">
                <a16:creationId xmlns:a16="http://schemas.microsoft.com/office/drawing/2014/main" id="{C570AA90-7628-435C-9F08-19F2E026D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672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05" name="Rectangle 12304">
            <a:extLst>
              <a:ext uri="{FF2B5EF4-FFF2-40B4-BE49-F238E27FC236}">
                <a16:creationId xmlns:a16="http://schemas.microsoft.com/office/drawing/2014/main" id="{E045B6E3-569F-487B-8966-D3A87C7B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62" y="3112947"/>
            <a:ext cx="357887" cy="16738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5 Questions To Ask Before Planning A Celebration - FocusU">
            <a:extLst>
              <a:ext uri="{FF2B5EF4-FFF2-40B4-BE49-F238E27FC236}">
                <a16:creationId xmlns:a16="http://schemas.microsoft.com/office/drawing/2014/main" id="{F61A3B49-CA18-1997-8D99-ACDBD09D56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66693" y="3128493"/>
            <a:ext cx="2468635" cy="1642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8CB52C5-9DCC-5FF9-3746-E508861198F6}"/>
              </a:ext>
            </a:extLst>
          </p:cNvPr>
          <p:cNvSpPr>
            <a:spLocks noGrp="1"/>
          </p:cNvSpPr>
          <p:nvPr>
            <p:ph type="body" idx="1"/>
          </p:nvPr>
        </p:nvSpPr>
        <p:spPr>
          <a:xfrm>
            <a:off x="4463796" y="1714500"/>
            <a:ext cx="4305554" cy="3017520"/>
          </a:xfrm>
        </p:spPr>
        <p:txBody>
          <a:bodyPr vert="horz" lIns="45720" tIns="45720" rIns="45720" bIns="45720" rtlCol="0">
            <a:normAutofit/>
          </a:bodyPr>
          <a:lstStyle/>
          <a:p>
            <a:pPr defTabSz="914400">
              <a:buClr>
                <a:schemeClr val="accent1"/>
              </a:buClr>
            </a:pPr>
            <a:r>
              <a:rPr lang="en-US" dirty="0">
                <a:solidFill>
                  <a:schemeClr val="tx1"/>
                </a:solidFill>
              </a:rPr>
              <a:t>Highlight areas of growth BASED ON FAST AND SCHOOL Trends, including connections to the Title I Resources. </a:t>
            </a:r>
          </a:p>
          <a:p>
            <a:pPr defTabSz="914400">
              <a:buClr>
                <a:schemeClr val="accent1"/>
              </a:buClr>
            </a:pPr>
            <a:endParaRPr lang="en-US" dirty="0">
              <a:solidFill>
                <a:schemeClr val="tx1"/>
              </a:solidFill>
            </a:endParaRPr>
          </a:p>
          <a:p>
            <a:pPr defTabSz="914400">
              <a:buClr>
                <a:schemeClr val="accent1"/>
              </a:buClr>
            </a:pPr>
            <a:r>
              <a:rPr lang="en-US" dirty="0">
                <a:solidFill>
                  <a:schemeClr val="tx1"/>
                </a:solidFill>
              </a:rPr>
              <a:t>Highlight areas of growth!</a:t>
            </a:r>
          </a:p>
          <a:p>
            <a:pPr defTabSz="914400">
              <a:buClr>
                <a:schemeClr val="accent1"/>
              </a:buClr>
            </a:pPr>
            <a:endParaRPr lang="en-US" dirty="0">
              <a:solidFill>
                <a:schemeClr val="tx1"/>
              </a:solidFill>
            </a:endParaRPr>
          </a:p>
          <a:p>
            <a:pPr defTabSz="914400">
              <a:buClr>
                <a:schemeClr val="accent1"/>
              </a:buClr>
            </a:pPr>
            <a:endParaRPr lang="en-US" dirty="0">
              <a:solidFill>
                <a:schemeClr val="tx1"/>
              </a:solidFill>
            </a:endParaRPr>
          </a:p>
        </p:txBody>
      </p:sp>
      <p:sp>
        <p:nvSpPr>
          <p:cNvPr id="4" name="Slide Number Placeholder 3">
            <a:extLst>
              <a:ext uri="{FF2B5EF4-FFF2-40B4-BE49-F238E27FC236}">
                <a16:creationId xmlns:a16="http://schemas.microsoft.com/office/drawing/2014/main" id="{33D3D793-F96E-9F69-83CD-0EB8935C880F}"/>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10</a:t>
            </a:fld>
            <a:endParaRPr lang="en-US" sz="300" kern="1200" dirty="0">
              <a:solidFill>
                <a:schemeClr val="tx1">
                  <a:lumMod val="95000"/>
                  <a:lumOff val="5000"/>
                </a:schemeClr>
              </a:solidFill>
              <a:latin typeface="+mj-lt"/>
              <a:ea typeface="+mn-ea"/>
              <a:cs typeface="+mn-cs"/>
            </a:endParaRPr>
          </a:p>
        </p:txBody>
      </p:sp>
      <p:sp>
        <p:nvSpPr>
          <p:cNvPr id="6" name="Smiley Face 5">
            <a:extLst>
              <a:ext uri="{FF2B5EF4-FFF2-40B4-BE49-F238E27FC236}">
                <a16:creationId xmlns:a16="http://schemas.microsoft.com/office/drawing/2014/main" id="{9E17447F-8D41-B708-0A5B-D50448497293}"/>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11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893700" y="192506"/>
            <a:ext cx="7012766" cy="515638"/>
          </a:xfrm>
        </p:spPr>
        <p:txBody>
          <a:bodyPr/>
          <a:lstStyle/>
          <a:p>
            <a:r>
              <a:rPr lang="en-US" altLang="en-US" sz="2400" dirty="0">
                <a:solidFill>
                  <a:schemeClr val="tx1">
                    <a:lumMod val="75000"/>
                  </a:schemeClr>
                </a:solidFill>
              </a:rPr>
              <a:t>Title I Programs Provide Supplemental Support</a:t>
            </a:r>
            <a:endParaRPr lang="en-US" sz="24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ext uri="{D42A27DB-BD31-4B8C-83A1-F6EECF244321}">
                <p14:modId xmlns:p14="http://schemas.microsoft.com/office/powerpoint/2010/main" val="188042565"/>
              </p:ext>
            </p:extLst>
          </p:nvPr>
        </p:nvGraphicFramePr>
        <p:xfrm>
          <a:off x="893700" y="1059822"/>
          <a:ext cx="7126580" cy="3613914"/>
        </p:xfrm>
        <a:graphic>
          <a:graphicData uri="http://schemas.openxmlformats.org/drawingml/2006/table">
            <a:tbl>
              <a:tblPr firstRow="1" bandRow="1">
                <a:tableStyleId>{C98665B7-6574-423E-A4B5-A6C020D860FF}</a:tableStyleId>
              </a:tblPr>
              <a:tblGrid>
                <a:gridCol w="3508678">
                  <a:extLst>
                    <a:ext uri="{9D8B030D-6E8A-4147-A177-3AD203B41FA5}">
                      <a16:colId xmlns:a16="http://schemas.microsoft.com/office/drawing/2014/main" val="47257176"/>
                    </a:ext>
                  </a:extLst>
                </a:gridCol>
                <a:gridCol w="3617902">
                  <a:extLst>
                    <a:ext uri="{9D8B030D-6E8A-4147-A177-3AD203B41FA5}">
                      <a16:colId xmlns:a16="http://schemas.microsoft.com/office/drawing/2014/main" val="601120961"/>
                    </a:ext>
                  </a:extLst>
                </a:gridCol>
              </a:tblGrid>
              <a:tr h="5160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accent2">
                        <a:lumMod val="60000"/>
                        <a:lumOff val="40000"/>
                      </a:schemeClr>
                    </a:solidFill>
                  </a:tcPr>
                </a:tc>
                <a:tc>
                  <a:txBody>
                    <a:bodyPr/>
                    <a:lstStyle/>
                    <a:p>
                      <a:pPr algn="ctr"/>
                      <a:r>
                        <a:rPr lang="en-US"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accent2">
                        <a:lumMod val="60000"/>
                        <a:lumOff val="40000"/>
                      </a:schemeClr>
                    </a:solidFill>
                  </a:tcPr>
                </a:tc>
                <a:extLst>
                  <a:ext uri="{0D108BD9-81ED-4DB2-BD59-A6C34878D82A}">
                    <a16:rowId xmlns:a16="http://schemas.microsoft.com/office/drawing/2014/main" val="3016007115"/>
                  </a:ext>
                </a:extLst>
              </a:tr>
              <a:tr h="10323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a:t>
                      </a:r>
                      <a:endPar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pPr algn="l"/>
                      <a:r>
                        <a:rPr lang="en-US" sz="1600" b="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Campus Monitor</a:t>
                      </a:r>
                    </a:p>
                    <a:p>
                      <a:pPr algn="l"/>
                      <a:r>
                        <a:rPr lang="en-US" sz="1600" b="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Family Community Liaison</a:t>
                      </a:r>
                    </a:p>
                  </a:txBody>
                  <a:tcPr/>
                </a:tc>
                <a:extLst>
                  <a:ext uri="{0D108BD9-81ED-4DB2-BD59-A6C34878D82A}">
                    <a16:rowId xmlns:a16="http://schemas.microsoft.com/office/drawing/2014/main" val="3276881736"/>
                  </a:ext>
                </a:extLst>
              </a:tr>
              <a:tr h="9061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a:t>
                      </a:r>
                      <a:endPar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sz="1600" dirty="0"/>
                        <a:t>Two conferences: </a:t>
                      </a:r>
                    </a:p>
                    <a:p>
                      <a:pPr marL="285750" indent="-285750">
                        <a:buFont typeface="Arial" panose="020B0604020202020204" pitchFamily="34" charset="0"/>
                        <a:buChar char="•"/>
                      </a:pPr>
                      <a:r>
                        <a:rPr lang="en-US" sz="1600" dirty="0"/>
                        <a:t>PBIS Conference – Nashville, TN</a:t>
                      </a:r>
                    </a:p>
                    <a:p>
                      <a:pPr marL="285750" indent="-285750">
                        <a:buFont typeface="Arial" panose="020B0604020202020204" pitchFamily="34" charset="0"/>
                        <a:buChar char="•"/>
                      </a:pPr>
                      <a:r>
                        <a:rPr lang="en-US" sz="1600" dirty="0"/>
                        <a:t>Student Success Conference – Bureau of School Improvement, Orlando</a:t>
                      </a:r>
                    </a:p>
                  </a:txBody>
                  <a:tcPr/>
                </a:tc>
                <a:extLst>
                  <a:ext uri="{0D108BD9-81ED-4DB2-BD59-A6C34878D82A}">
                    <a16:rowId xmlns:a16="http://schemas.microsoft.com/office/drawing/2014/main" val="3552202954"/>
                  </a:ext>
                </a:extLst>
              </a:tr>
              <a:tr h="7548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dirty="0"/>
                        <a:t>Parent Engagement workshops and resource fairs</a:t>
                      </a:r>
                    </a:p>
                  </a:txBody>
                  <a:tcPr/>
                </a:tc>
                <a:extLst>
                  <a:ext uri="{0D108BD9-81ED-4DB2-BD59-A6C34878D82A}">
                    <a16:rowId xmlns:a16="http://schemas.microsoft.com/office/drawing/2014/main" val="7934184"/>
                  </a:ext>
                </a:extLst>
              </a:tr>
            </a:tbl>
          </a:graphicData>
        </a:graphic>
      </p:graphicFrame>
      <p:sp>
        <p:nvSpPr>
          <p:cNvPr id="6" name="Smiley Face 5">
            <a:extLst>
              <a:ext uri="{FF2B5EF4-FFF2-40B4-BE49-F238E27FC236}">
                <a16:creationId xmlns:a16="http://schemas.microsoft.com/office/drawing/2014/main" id="{71C25CC0-2F49-00BC-997B-A449C88FE3DC}"/>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03833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326571" y="358388"/>
            <a:ext cx="752980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 and Input</a:t>
            </a:r>
            <a:endParaRPr dirty="0">
              <a:solidFill>
                <a:schemeClr val="tx1"/>
              </a:solidFill>
            </a:endParaRPr>
          </a:p>
        </p:txBody>
      </p:sp>
      <p:sp>
        <p:nvSpPr>
          <p:cNvPr id="252" name="Google Shape;252;p2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076326" y="1215788"/>
            <a:ext cx="6428509" cy="3416320"/>
          </a:xfrm>
          <a:prstGeom prst="rect">
            <a:avLst/>
          </a:prstGeom>
        </p:spPr>
        <p:txBody>
          <a:bodyPr wrap="square">
            <a:spAutoFit/>
          </a:bodyPr>
          <a:lstStyle/>
          <a:p>
            <a:pPr marL="0" indent="0">
              <a:buNone/>
            </a:pPr>
            <a:r>
              <a:rPr lang="en-US" dirty="0">
                <a:solidFill>
                  <a:schemeClr val="tx2">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Pinellas Gulf Coast Academy is provided $39,564 </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to pay for supplemental resources and programs for increased student achievement.</a:t>
            </a:r>
          </a:p>
          <a:p>
            <a:pPr marL="0" indent="0">
              <a:buNone/>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Examples are:</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Supplemental hours for Parent Community Liaison</a:t>
            </a:r>
          </a:p>
          <a:p>
            <a:pPr marL="285750" indent="-285750">
              <a:buFont typeface="Arial" panose="020B0604020202020204" pitchFamily="34" charset="0"/>
              <a:buChar cha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Family Engagement Resources</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Campus Monitor</a:t>
            </a:r>
          </a:p>
          <a:p>
            <a:pPr marL="285750" indent="-285750">
              <a:buFont typeface="Arial" panose="020B0604020202020204" pitchFamily="34" charset="0"/>
              <a:buChar cha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Tea</a:t>
            </a: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cher training to improve student engagement and performance</a:t>
            </a:r>
          </a:p>
          <a:p>
            <a:pPr marL="285750" indent="-285750">
              <a:buFont typeface="Arial" panose="020B0604020202020204" pitchFamily="34" charset="0"/>
              <a:buChar cha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PBIS program</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Classroom Instructional Supplies</a:t>
            </a: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0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762000" y="125556"/>
            <a:ext cx="6462600" cy="8574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761999" y="1020512"/>
            <a:ext cx="7934325" cy="646331"/>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4791933"/>
              </p:ext>
            </p:extLst>
          </p:nvPr>
        </p:nvGraphicFramePr>
        <p:xfrm>
          <a:off x="1785935" y="1666843"/>
          <a:ext cx="5886451" cy="3089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853" y="1666843"/>
            <a:ext cx="1095376" cy="7231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1785935" y="3211723"/>
            <a:ext cx="1177290" cy="738495"/>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853" y="3973819"/>
            <a:ext cx="1095376" cy="7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6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768096" y="438912"/>
            <a:ext cx="7290054" cy="1124712"/>
          </a:xfrm>
        </p:spPr>
        <p:txBody>
          <a:bodyPr vert="horz" lIns="91440" tIns="45720" rIns="91440" bIns="45720" rtlCol="0" anchor="ctr">
            <a:normAutofit/>
          </a:bodyPr>
          <a:lstStyle/>
          <a:p>
            <a:pPr defTabSz="914400">
              <a:spcBef>
                <a:spcPct val="0"/>
              </a:spcBef>
            </a:pPr>
            <a:r>
              <a:rPr lang="en-US" altLang="en-US" sz="3900" kern="1200" cap="all" spc="100" baseline="0" dirty="0">
                <a:solidFill>
                  <a:schemeClr val="tx1">
                    <a:lumMod val="95000"/>
                    <a:lumOff val="5000"/>
                  </a:schemeClr>
                </a:solidFill>
                <a:latin typeface="+mj-lt"/>
                <a:ea typeface="+mj-ea"/>
                <a:cs typeface="+mj-cs"/>
              </a:rPr>
              <a:t>Working Together for Student Success</a:t>
            </a:r>
            <a:endParaRPr lang="en-US" sz="3900" kern="1200" cap="all" spc="100" baseline="0" dirty="0">
              <a:solidFill>
                <a:schemeClr val="tx1">
                  <a:lumMod val="95000"/>
                  <a:lumOff val="5000"/>
                </a:schemeClr>
              </a:solidFill>
              <a:latin typeface="+mj-lt"/>
              <a:ea typeface="+mj-ea"/>
              <a:cs typeface="+mj-cs"/>
            </a:endParaRPr>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15</a:t>
            </a:fld>
            <a:endParaRPr lang="en-US" sz="300" kern="1200" dirty="0">
              <a:solidFill>
                <a:schemeClr val="tx1">
                  <a:lumMod val="95000"/>
                  <a:lumOff val="5000"/>
                </a:schemeClr>
              </a:solidFill>
              <a:latin typeface="+mj-lt"/>
              <a:ea typeface="+mn-ea"/>
              <a:cs typeface="+mn-cs"/>
            </a:endParaRP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2633976033"/>
              </p:ext>
            </p:extLst>
          </p:nvPr>
        </p:nvGraphicFramePr>
        <p:xfrm>
          <a:off x="837802" y="1563624"/>
          <a:ext cx="7290197" cy="301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68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77" y="3483429"/>
            <a:ext cx="2231361" cy="144245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319" name="Straight Connector 13318">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a:xfrm>
            <a:off x="768096" y="438912"/>
            <a:ext cx="4550113" cy="1124712"/>
          </a:xfrm>
        </p:spPr>
        <p:txBody>
          <a:bodyPr vert="horz" lIns="91440" tIns="45720" rIns="91440" bIns="45720" rtlCol="0" anchor="ctr">
            <a:normAutofit/>
          </a:bodyPr>
          <a:lstStyle/>
          <a:p>
            <a:pPr defTabSz="914400"/>
            <a:r>
              <a:rPr lang="en-US" sz="3900" spc="100"/>
              <a:t>Opportunity for Two Way Communication </a:t>
            </a:r>
          </a:p>
        </p:txBody>
      </p:sp>
      <p:sp>
        <p:nvSpPr>
          <p:cNvPr id="4" name="TextBox 3">
            <a:extLst>
              <a:ext uri="{FF2B5EF4-FFF2-40B4-BE49-F238E27FC236}">
                <a16:creationId xmlns:a16="http://schemas.microsoft.com/office/drawing/2014/main" id="{49DDBE98-D8FF-4894-BE6E-B63AD3B86603}"/>
              </a:ext>
            </a:extLst>
          </p:cNvPr>
          <p:cNvSpPr txBox="1"/>
          <p:nvPr/>
        </p:nvSpPr>
        <p:spPr>
          <a:xfrm>
            <a:off x="768096" y="1714500"/>
            <a:ext cx="4550113" cy="301752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a:t>As mentioned in the previous slide, the PFEP ensures to provide families with flexible meeting times.  </a:t>
            </a:r>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r>
              <a:rPr lang="en-US"/>
              <a:t>Engagement Tip!</a:t>
            </a:r>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r>
              <a:rPr lang="en-US"/>
              <a:t>Conduct a quick poll to find out what times work best for your families.</a:t>
            </a:r>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r>
              <a:rPr lang="en-US"/>
              <a:t>*Check out polleverywhere.com*</a:t>
            </a:r>
          </a:p>
        </p:txBody>
      </p:sp>
      <p:pic>
        <p:nvPicPr>
          <p:cNvPr id="13314" name="Picture 2" descr="QR Code: What Is It And How Do You Scan It | Avast">
            <a:extLst>
              <a:ext uri="{FF2B5EF4-FFF2-40B4-BE49-F238E27FC236}">
                <a16:creationId xmlns:a16="http://schemas.microsoft.com/office/drawing/2014/main" id="{BAFCA8EB-525F-0444-532E-24BE21BC7D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53" r="11701" b="-1"/>
          <a:stretch/>
        </p:blipFill>
        <p:spPr bwMode="auto">
          <a:xfrm>
            <a:off x="5664200" y="9535"/>
            <a:ext cx="3479800" cy="3175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50C63B6-CDB9-4A41-8066-C01AF32AEA1B}"/>
              </a:ext>
            </a:extLst>
          </p:cNvPr>
          <p:cNvPicPr>
            <a:picLocks noChangeAspect="1"/>
          </p:cNvPicPr>
          <p:nvPr/>
        </p:nvPicPr>
        <p:blipFill rotWithShape="1">
          <a:blip r:embed="rId4"/>
          <a:srcRect l="2876" r="4310" b="4"/>
          <a:stretch/>
        </p:blipFill>
        <p:spPr>
          <a:xfrm>
            <a:off x="5664200" y="3175254"/>
            <a:ext cx="3479800" cy="1968246"/>
          </a:xfrm>
          <a:prstGeom prst="rect">
            <a:avLst/>
          </a:prstGeom>
        </p:spPr>
      </p:pic>
      <p:sp>
        <p:nvSpPr>
          <p:cNvPr id="3" name="Slide Number Placeholder 2">
            <a:extLst>
              <a:ext uri="{FF2B5EF4-FFF2-40B4-BE49-F238E27FC236}">
                <a16:creationId xmlns:a16="http://schemas.microsoft.com/office/drawing/2014/main" id="{B77C5847-A991-43EA-8A30-31D2EC747F2F}"/>
              </a:ext>
            </a:extLst>
          </p:cNvPr>
          <p:cNvSpPr>
            <a:spLocks noGrp="1"/>
          </p:cNvSpPr>
          <p:nvPr>
            <p:ph type="sldNum" sz="quarter" idx="12"/>
          </p:nvPr>
        </p:nvSpPr>
        <p:spPr>
          <a:xfrm>
            <a:off x="8127999" y="4853028"/>
            <a:ext cx="730251" cy="205740"/>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800" kern="1200">
                <a:solidFill>
                  <a:srgbClr val="FFFFFF"/>
                </a:solidFill>
                <a:latin typeface="+mj-lt"/>
                <a:ea typeface="+mn-ea"/>
                <a:cs typeface="+mn-cs"/>
              </a:rPr>
              <a:pPr lvl="0" indent="0">
                <a:lnSpc>
                  <a:spcPct val="90000"/>
                </a:lnSpc>
                <a:spcBef>
                  <a:spcPts val="0"/>
                </a:spcBef>
                <a:spcAft>
                  <a:spcPts val="600"/>
                </a:spcAft>
                <a:buNone/>
              </a:pPr>
              <a:t>17</a:t>
            </a:fld>
            <a:endParaRPr lang="en-US" sz="800" kern="1200">
              <a:solidFill>
                <a:srgbClr val="FFFFFF"/>
              </a:solidFill>
              <a:latin typeface="+mj-lt"/>
              <a:ea typeface="+mn-ea"/>
              <a:cs typeface="+mn-cs"/>
            </a:endParaRPr>
          </a:p>
        </p:txBody>
      </p:sp>
      <p:sp>
        <p:nvSpPr>
          <p:cNvPr id="11" name="Smiley Face 10">
            <a:extLst>
              <a:ext uri="{FF2B5EF4-FFF2-40B4-BE49-F238E27FC236}">
                <a16:creationId xmlns:a16="http://schemas.microsoft.com/office/drawing/2014/main" id="{C7A9C480-022A-FB08-00B2-7736E26DAD06}"/>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04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9385" r="37952" b="-1"/>
          <a:stretch/>
        </p:blipFill>
        <p:spPr bwMode="auto">
          <a:xfrm>
            <a:off x="363476" y="363474"/>
            <a:ext cx="2436391" cy="2633961"/>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363474"/>
            <a:ext cx="812020" cy="263396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672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4829" r="17278" b="-1"/>
          <a:stretch/>
        </p:blipFill>
        <p:spPr bwMode="auto">
          <a:xfrm>
            <a:off x="363474" y="3112947"/>
            <a:ext cx="3371852" cy="16738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4463796" y="1714500"/>
            <a:ext cx="4305554" cy="301752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5" name="Star: 5 Points 4">
            <a:extLst>
              <a:ext uri="{FF2B5EF4-FFF2-40B4-BE49-F238E27FC236}">
                <a16:creationId xmlns:a16="http://schemas.microsoft.com/office/drawing/2014/main" id="{F29537B2-82F7-ED77-05DA-28F6A0797E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122218" y="358388"/>
            <a:ext cx="6234082" cy="857400"/>
          </a:xfrm>
        </p:spPr>
        <p:txBody>
          <a:bodyPr/>
          <a:lstStyle/>
          <a:p>
            <a:r>
              <a:rPr lang="en-US" dirty="0">
                <a:solidFill>
                  <a:schemeClr val="tx1">
                    <a:lumMod val="75000"/>
                  </a:schemeClr>
                </a:solidFill>
              </a:rPr>
              <a:t>School’s Curriculum</a:t>
            </a:r>
          </a:p>
        </p:txBody>
      </p:sp>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1697182" y="1503218"/>
            <a:ext cx="5652943" cy="3079373"/>
          </a:xfrm>
        </p:spPr>
        <p:txBody>
          <a:bodyPr>
            <a:normAutofit/>
          </a:bodyPr>
          <a:lstStyle/>
          <a:p>
            <a:pPr marL="0" indent="0">
              <a:buNone/>
            </a:pPr>
            <a:r>
              <a:rPr lang="en-US" altLang="en-US"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dirty="0">
                <a:solidFill>
                  <a:schemeClr val="tx2">
                    <a:lumMod val="10000"/>
                  </a:schemeClr>
                </a:solidFill>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2000" dirty="0">
                <a:solidFill>
                  <a:schemeClr val="tx1"/>
                </a:solidFill>
                <a:latin typeface="Nirmala UI" panose="020B0502040204020203" pitchFamily="34" charset="0"/>
                <a:ea typeface="Nirmala UI" panose="020B0502040204020203" pitchFamily="34" charset="0"/>
                <a:cs typeface="Nirmala UI" panose="020B0502040204020203" pitchFamily="34" charset="0"/>
              </a:rPr>
              <a:t>Core Curriculum - Edmentum</a:t>
            </a:r>
          </a:p>
          <a:p>
            <a:pPr lvl="1"/>
            <a:r>
              <a:rPr lang="en-US" altLang="en-US" sz="1800" dirty="0">
                <a:solidFill>
                  <a:schemeClr val="tx1"/>
                </a:solidFill>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1800" dirty="0">
                <a:solidFill>
                  <a:schemeClr val="tx1"/>
                </a:solidFill>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1800" dirty="0">
                <a:solidFill>
                  <a:schemeClr val="tx1"/>
                </a:solidFill>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1800" dirty="0">
                <a:solidFill>
                  <a:schemeClr val="tx1"/>
                </a:solidFill>
                <a:latin typeface="Nirmala UI" panose="020B0502040204020203" pitchFamily="34" charset="0"/>
                <a:ea typeface="Nirmala UI" panose="020B0502040204020203" pitchFamily="34" charset="0"/>
                <a:cs typeface="Nirmala UI" panose="020B0502040204020203" pitchFamily="34" charset="0"/>
              </a:rPr>
              <a:t>Science</a:t>
            </a:r>
          </a:p>
          <a:p>
            <a:pPr marL="0" indent="0">
              <a:buNone/>
            </a:pPr>
            <a:endParaRPr lang="en-US" dirty="0"/>
          </a:p>
          <a:p>
            <a:endParaRPr lang="en-US" dirty="0"/>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418" y="529988"/>
            <a:ext cx="685800" cy="685800"/>
          </a:xfrm>
          <a:prstGeom prst="rect">
            <a:avLst/>
          </a:prstGeom>
        </p:spPr>
      </p:pic>
      <p:sp>
        <p:nvSpPr>
          <p:cNvPr id="6" name="Star: 5 Points 5">
            <a:extLst>
              <a:ext uri="{FF2B5EF4-FFF2-40B4-BE49-F238E27FC236}">
                <a16:creationId xmlns:a16="http://schemas.microsoft.com/office/drawing/2014/main" id="{6AF3E862-4C8C-02B0-D315-4DA14619573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4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8D71E8-0AE2-E9E0-BFA4-7D83B36B230E}"/>
              </a:ext>
            </a:extLst>
          </p:cNvPr>
          <p:cNvSpPr>
            <a:spLocks noGrp="1"/>
          </p:cNvSpPr>
          <p:nvPr>
            <p:ph type="title"/>
          </p:nvPr>
        </p:nvSpPr>
        <p:spPr>
          <a:xfrm>
            <a:off x="768096" y="438912"/>
            <a:ext cx="2834314" cy="1124712"/>
          </a:xfrm>
        </p:spPr>
        <p:txBody>
          <a:bodyPr>
            <a:normAutofit/>
          </a:bodyPr>
          <a:lstStyle/>
          <a:p>
            <a:r>
              <a:rPr lang="en-US" sz="3200">
                <a:solidFill>
                  <a:srgbClr val="FFFFFF"/>
                </a:solidFill>
              </a:rPr>
              <a:t>Data Sources/Consider</a:t>
            </a:r>
          </a:p>
        </p:txBody>
      </p:sp>
      <p:cxnSp>
        <p:nvCxnSpPr>
          <p:cNvPr id="3081" name="Straight Connector 308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A4D75AF-1A16-5A7A-A1F3-738B0BDD4FD1}"/>
              </a:ext>
            </a:extLst>
          </p:cNvPr>
          <p:cNvSpPr>
            <a:spLocks noGrp="1"/>
          </p:cNvSpPr>
          <p:nvPr>
            <p:ph idx="1"/>
          </p:nvPr>
        </p:nvSpPr>
        <p:spPr>
          <a:xfrm>
            <a:off x="238126" y="1714500"/>
            <a:ext cx="3373754" cy="2948940"/>
          </a:xfrm>
        </p:spPr>
        <p:txBody>
          <a:bodyPr>
            <a:normAutofit/>
          </a:bodyPr>
          <a:lstStyle/>
          <a:p>
            <a:pPr>
              <a:buFont typeface="Wingdings" panose="05000000000000000000" pitchFamily="2" charset="2"/>
              <a:buChar char="§"/>
            </a:pPr>
            <a:r>
              <a:rPr lang="en-US" dirty="0">
                <a:solidFill>
                  <a:srgbClr val="FFFFFF"/>
                </a:solidFill>
              </a:rPr>
              <a:t>Comprehensive Needs Assessment</a:t>
            </a:r>
          </a:p>
          <a:p>
            <a:pPr>
              <a:buFont typeface="Wingdings" panose="05000000000000000000" pitchFamily="2" charset="2"/>
              <a:buChar char="§"/>
            </a:pPr>
            <a:r>
              <a:rPr lang="en-US" dirty="0">
                <a:solidFill>
                  <a:srgbClr val="FFFFFF"/>
                </a:solidFill>
              </a:rPr>
              <a:t>School Improvement Plan</a:t>
            </a:r>
          </a:p>
          <a:p>
            <a:pPr>
              <a:buFont typeface="Wingdings" panose="05000000000000000000" pitchFamily="2" charset="2"/>
              <a:buChar char="§"/>
            </a:pPr>
            <a:r>
              <a:rPr lang="en-US" dirty="0">
                <a:solidFill>
                  <a:srgbClr val="FFFFFF"/>
                </a:solidFill>
              </a:rPr>
              <a:t>District Climate Survey (Title I Items)</a:t>
            </a:r>
          </a:p>
          <a:p>
            <a:pPr>
              <a:buFont typeface="Wingdings" panose="05000000000000000000" pitchFamily="2" charset="2"/>
              <a:buChar char="§"/>
            </a:pPr>
            <a:r>
              <a:rPr lang="en-US" dirty="0">
                <a:solidFill>
                  <a:srgbClr val="FFFFFF"/>
                </a:solidFill>
              </a:rPr>
              <a:t>PM3 Data/Connection to Phase III</a:t>
            </a:r>
          </a:p>
          <a:p>
            <a:endParaRPr lang="en-US" dirty="0">
              <a:solidFill>
                <a:srgbClr val="FFFFFF"/>
              </a:solidFill>
            </a:endParaRPr>
          </a:p>
        </p:txBody>
      </p:sp>
      <p:pic>
        <p:nvPicPr>
          <p:cNvPr id="3074" name="Picture 2" descr="The Value of Big Data in an Accounting Firm">
            <a:extLst>
              <a:ext uri="{FF2B5EF4-FFF2-40B4-BE49-F238E27FC236}">
                <a16:creationId xmlns:a16="http://schemas.microsoft.com/office/drawing/2014/main" id="{FEC45C4E-1191-1D39-C72E-C3FA499AF1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037272"/>
            <a:ext cx="4091940" cy="30689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B2154FF-3BD2-17F1-DD6A-5868A1F76E0F}"/>
              </a:ext>
            </a:extLst>
          </p:cNvPr>
          <p:cNvSpPr>
            <a:spLocks noGrp="1"/>
          </p:cNvSpPr>
          <p:nvPr>
            <p:ph type="sldNum" sz="quarter" idx="12"/>
          </p:nvPr>
        </p:nvSpPr>
        <p:spPr>
          <a:xfrm>
            <a:off x="8127999" y="4853028"/>
            <a:ext cx="730251" cy="205740"/>
          </a:xfrm>
        </p:spPr>
        <p:txBody>
          <a:bodyPr>
            <a:normAutofit/>
          </a:bodyPr>
          <a:lstStyle/>
          <a:p>
            <a:pPr>
              <a:spcAft>
                <a:spcPts val="600"/>
              </a:spcAft>
            </a:pPr>
            <a:fld id="{687D7A59-36E2-48B9-B146-C1E59501F63F}" type="slidenum">
              <a:rPr lang="en-US" smtClean="0"/>
              <a:pPr>
                <a:spcAft>
                  <a:spcPts val="600"/>
                </a:spcAft>
              </a:pPr>
              <a:t>2</a:t>
            </a:fld>
            <a:endParaRPr lang="en-US"/>
          </a:p>
        </p:txBody>
      </p:sp>
    </p:spTree>
    <p:extLst>
      <p:ext uri="{BB962C8B-B14F-4D97-AF65-F5344CB8AC3E}">
        <p14:creationId xmlns:p14="http://schemas.microsoft.com/office/powerpoint/2010/main" val="336653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699" y="358388"/>
            <a:ext cx="6682757" cy="857400"/>
          </a:xfrm>
          <a:prstGeom prst="rect">
            <a:avLst/>
          </a:prstGeom>
        </p:spPr>
        <p:txBody>
          <a:bodyPr spcFirstLastPara="1" wrap="square" lIns="91425" tIns="91425" rIns="91425" bIns="91425" anchor="b" anchorCtr="0">
            <a:noAutofit/>
          </a:bodyPr>
          <a:lstStyle/>
          <a:p>
            <a:pPr lvl="0"/>
            <a:r>
              <a:rPr lang="en-US" sz="2000" dirty="0">
                <a:solidFill>
                  <a:schemeClr val="tx1">
                    <a:lumMod val="75000"/>
                  </a:schemeClr>
                </a:solidFill>
              </a:rPr>
              <a:t>Florida End of Course (EOC)</a:t>
            </a:r>
            <a:br>
              <a:rPr lang="en-US" sz="2000" dirty="0">
                <a:solidFill>
                  <a:schemeClr val="tx1">
                    <a:lumMod val="75000"/>
                  </a:schemeClr>
                </a:solidFill>
              </a:rPr>
            </a:br>
            <a:r>
              <a:rPr lang="en-US" sz="2000" dirty="0">
                <a:solidFill>
                  <a:schemeClr val="tx1">
                    <a:lumMod val="75000"/>
                  </a:schemeClr>
                </a:solidFill>
              </a:rPr>
              <a:t>Assessments</a:t>
            </a:r>
            <a:br>
              <a:rPr lang="en-US" sz="2000" dirty="0">
                <a:solidFill>
                  <a:schemeClr val="tx1">
                    <a:lumMod val="75000"/>
                  </a:schemeClr>
                </a:solidFill>
              </a:rPr>
            </a:br>
            <a:r>
              <a:rPr lang="en-US" sz="2000" dirty="0">
                <a:solidFill>
                  <a:schemeClr val="tx1">
                    <a:lumMod val="75000"/>
                  </a:schemeClr>
                </a:solidFill>
              </a:rPr>
              <a:t>(Algebra 1, Biology, Civics, U.S. History, Geometry)</a:t>
            </a:r>
            <a:endParaRPr sz="2000" dirty="0">
              <a:solidFill>
                <a:schemeClr val="tx1">
                  <a:lumMod val="75000"/>
                </a:schemeClr>
              </a:solidFill>
            </a:endParaRPr>
          </a:p>
        </p:txBody>
      </p:sp>
      <p:sp>
        <p:nvSpPr>
          <p:cNvPr id="125" name="Google Shape;125;p17"/>
          <p:cNvSpPr txBox="1">
            <a:spLocks noGrp="1"/>
          </p:cNvSpPr>
          <p:nvPr>
            <p:ph type="body" idx="1"/>
          </p:nvPr>
        </p:nvSpPr>
        <p:spPr>
          <a:xfrm>
            <a:off x="893700" y="1373588"/>
            <a:ext cx="6462600" cy="1930721"/>
          </a:xfrm>
          <a:prstGeom prst="rect">
            <a:avLst/>
          </a:prstGeom>
        </p:spPr>
        <p:txBody>
          <a:bodyPr spcFirstLastPara="1" wrap="square" lIns="91425" tIns="91425" rIns="91425" bIns="91425" anchor="t" anchorCtr="0">
            <a:noAutofit/>
          </a:bodyPr>
          <a:lstStyle/>
          <a:p>
            <a:pPr marL="0" indent="0" algn="ctr">
              <a:buNone/>
            </a:pPr>
            <a:r>
              <a:rPr lang="en-US" sz="3200" dirty="0">
                <a:solidFill>
                  <a:schemeClr val="tx1"/>
                </a:solidFill>
              </a:rPr>
              <a:t>To learn more about state assessments visit the Florida Department of Education’s website,</a:t>
            </a:r>
            <a:r>
              <a:rPr lang="en-US" sz="3200" dirty="0">
                <a:solidFill>
                  <a:srgbClr val="0070C0"/>
                </a:solidFill>
                <a:latin typeface="Calibri" panose="020F0502020204030204" pitchFamily="34" charset="0"/>
              </a:rPr>
              <a:t> fldoe.org/accountability/assessments.</a:t>
            </a:r>
            <a:endParaRPr lang="en-US" sz="3200" dirty="0">
              <a:solidFill>
                <a:srgbClr val="0070C0"/>
              </a:solidFill>
            </a:endParaRPr>
          </a:p>
          <a:p>
            <a:pPr marL="0" indent="0">
              <a:buNone/>
            </a:pPr>
            <a:endParaRPr dirty="0"/>
          </a:p>
        </p:txBody>
      </p:sp>
      <p:sp>
        <p:nvSpPr>
          <p:cNvPr id="126" name="Google Shape;126;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5" name="Star: 5 Points 4">
            <a:extLst>
              <a:ext uri="{FF2B5EF4-FFF2-40B4-BE49-F238E27FC236}">
                <a16:creationId xmlns:a16="http://schemas.microsoft.com/office/drawing/2014/main" id="{4E0FBF25-E6F3-9EC6-760B-75CDDAD4A24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43" name="Straight Connector 1434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45" name="Rectangle 14344">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86760"/>
            <a:ext cx="4266015" cy="161543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a:xfrm>
            <a:off x="429768" y="3456431"/>
            <a:ext cx="3931920" cy="1324286"/>
          </a:xfrm>
        </p:spPr>
        <p:txBody>
          <a:bodyPr vert="horz" lIns="91440" tIns="45720" rIns="91440" bIns="45720" rtlCol="0" anchor="ctr">
            <a:normAutofit/>
          </a:bodyPr>
          <a:lstStyle/>
          <a:p>
            <a:pPr algn="r" defTabSz="914400">
              <a:spcBef>
                <a:spcPct val="0"/>
              </a:spcBef>
            </a:pPr>
            <a:r>
              <a:rPr lang="en-US" sz="3300" spc="100" dirty="0">
                <a:solidFill>
                  <a:srgbClr val="FFFFFF"/>
                </a:solidFill>
              </a:rPr>
              <a:t>Accountability </a:t>
            </a:r>
          </a:p>
        </p:txBody>
      </p:sp>
      <p:pic>
        <p:nvPicPr>
          <p:cNvPr id="14338" name="Picture 2" descr="Developing Software? Get Accountability Right First">
            <a:extLst>
              <a:ext uri="{FF2B5EF4-FFF2-40B4-BE49-F238E27FC236}">
                <a16:creationId xmlns:a16="http://schemas.microsoft.com/office/drawing/2014/main" id="{BE951C47-1F85-3939-C872-047D0504F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1886" b="3"/>
          <a:stretch/>
        </p:blipFill>
        <p:spPr bwMode="auto">
          <a:xfrm>
            <a:off x="245660" y="241299"/>
            <a:ext cx="4266015" cy="2924811"/>
          </a:xfrm>
          <a:prstGeom prst="rect">
            <a:avLst/>
          </a:prstGeom>
          <a:noFill/>
          <a:extLst>
            <a:ext uri="{909E8E84-426E-40DD-AFC4-6F175D3DCCD1}">
              <a14:hiddenFill xmlns:a14="http://schemas.microsoft.com/office/drawing/2010/main">
                <a:solidFill>
                  <a:srgbClr val="FFFFFF"/>
                </a:solidFill>
              </a14:hiddenFill>
            </a:ext>
          </a:extLst>
        </p:spPr>
      </p:pic>
      <p:sp>
        <p:nvSpPr>
          <p:cNvPr id="14347" name="Rectangle 14346">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241299"/>
            <a:ext cx="4270376" cy="4660900"/>
          </a:xfrm>
          <a:prstGeom prst="rect">
            <a:avLst/>
          </a:prstGeom>
          <a:solidFill>
            <a:srgbClr val="4F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4995798" y="731156"/>
            <a:ext cx="3543430" cy="3639271"/>
          </a:xfrm>
        </p:spPr>
        <p:txBody>
          <a:bodyPr vert="horz" lIns="45720" tIns="45720" rIns="45720" bIns="45720" rtlCol="0" anchor="ctr">
            <a:normAutofit/>
          </a:bodyPr>
          <a:lstStyle/>
          <a:p>
            <a:pPr marL="301943" lvl="1" indent="0" defTabSz="914400">
              <a:buClr>
                <a:schemeClr val="accent1"/>
              </a:buClr>
              <a:buNone/>
            </a:pPr>
            <a:r>
              <a:rPr lang="en-US" altLang="en-US">
                <a:solidFill>
                  <a:srgbClr val="FFFFFF"/>
                </a:solidFill>
              </a:rPr>
              <a:t>School Report Cards </a:t>
            </a:r>
          </a:p>
          <a:p>
            <a:pPr marL="301943" lvl="1" indent="0" defTabSz="914400">
              <a:buClr>
                <a:schemeClr val="accent1"/>
              </a:buClr>
              <a:buNone/>
            </a:pPr>
            <a:endParaRPr lang="en-US" altLang="en-US">
              <a:solidFill>
                <a:srgbClr val="FFFFFF"/>
              </a:solidFill>
            </a:endParaRPr>
          </a:p>
          <a:p>
            <a:pPr lvl="1" defTabSz="914400">
              <a:buClr>
                <a:schemeClr val="accent1"/>
              </a:buClr>
            </a:pPr>
            <a:r>
              <a:rPr lang="en-US" altLang="en-US">
                <a:solidFill>
                  <a:srgbClr val="FFFFFF"/>
                </a:solidFill>
              </a:rPr>
              <a:t>School Grade and Overview</a:t>
            </a:r>
          </a:p>
          <a:p>
            <a:pPr lvl="1" defTabSz="914400">
              <a:buClr>
                <a:schemeClr val="accent1"/>
              </a:buClr>
            </a:pPr>
            <a:r>
              <a:rPr lang="en-US" altLang="en-US">
                <a:solidFill>
                  <a:srgbClr val="FFFFFF"/>
                </a:solidFill>
              </a:rPr>
              <a:t>Population and Enrollment </a:t>
            </a:r>
          </a:p>
          <a:p>
            <a:pPr lvl="1" defTabSz="914400">
              <a:buClr>
                <a:schemeClr val="accent1"/>
              </a:buClr>
            </a:pPr>
            <a:r>
              <a:rPr lang="en-US" altLang="en-US">
                <a:solidFill>
                  <a:srgbClr val="FFFFFF"/>
                </a:solidFill>
              </a:rPr>
              <a:t>Assessments – Academic Achievement, Growth, and Population</a:t>
            </a:r>
          </a:p>
          <a:p>
            <a:pPr lvl="1" defTabSz="914400">
              <a:buClr>
                <a:schemeClr val="accent1"/>
              </a:buClr>
            </a:pPr>
            <a:r>
              <a:rPr lang="en-US" altLang="en-US">
                <a:solidFill>
                  <a:srgbClr val="FFFFFF"/>
                </a:solidFill>
              </a:rPr>
              <a:t>Assessments – English Language Learners </a:t>
            </a:r>
          </a:p>
          <a:p>
            <a:pPr lvl="1" defTabSz="914400">
              <a:buClr>
                <a:schemeClr val="accent1"/>
              </a:buClr>
            </a:pPr>
            <a:r>
              <a:rPr lang="en-US" altLang="en-US">
                <a:solidFill>
                  <a:srgbClr val="FFFFFF"/>
                </a:solidFill>
              </a:rPr>
              <a:t>Graduation and Beyond</a:t>
            </a:r>
          </a:p>
          <a:p>
            <a:pPr lvl="1" defTabSz="914400">
              <a:buClr>
                <a:schemeClr val="accent1"/>
              </a:buClr>
            </a:pPr>
            <a:r>
              <a:rPr lang="en-US" altLang="en-US">
                <a:solidFill>
                  <a:srgbClr val="FFFFFF"/>
                </a:solidFill>
              </a:rPr>
              <a:t>Educator Qualifications and Equity </a:t>
            </a:r>
          </a:p>
          <a:p>
            <a:pPr lvl="1" defTabSz="914400">
              <a:buClr>
                <a:schemeClr val="accent1"/>
              </a:buClr>
            </a:pPr>
            <a:r>
              <a:rPr lang="en-US" altLang="en-US">
                <a:solidFill>
                  <a:srgbClr val="FFFFFF"/>
                </a:solidFill>
              </a:rPr>
              <a:t>Long-Term Goals and Interim Progress</a:t>
            </a:r>
          </a:p>
          <a:p>
            <a:pPr lvl="1" defTabSz="914400">
              <a:buClr>
                <a:schemeClr val="accent1"/>
              </a:buClr>
            </a:pPr>
            <a:r>
              <a:rPr lang="en-US" altLang="en-US">
                <a:solidFill>
                  <a:srgbClr val="FFFFFF"/>
                </a:solidFill>
              </a:rPr>
              <a:t>Accelerated Course Enrollment </a:t>
            </a:r>
          </a:p>
          <a:p>
            <a:pPr lvl="1" defTabSz="914400">
              <a:buClr>
                <a:schemeClr val="accent1"/>
              </a:buClr>
            </a:pPr>
            <a:r>
              <a:rPr lang="en-US" altLang="en-US">
                <a:solidFill>
                  <a:srgbClr val="FFFFFF"/>
                </a:solidFill>
              </a:rPr>
              <a:t>Per-Pupil Expenditures </a:t>
            </a:r>
          </a:p>
          <a:p>
            <a:pPr lvl="1" defTabSz="914400">
              <a:buClr>
                <a:schemeClr val="accent1"/>
              </a:buClr>
            </a:pPr>
            <a:r>
              <a:rPr lang="en-US" altLang="en-US">
                <a:solidFill>
                  <a:srgbClr val="FFFFFF"/>
                </a:solidFill>
              </a:rPr>
              <a:t>National Data</a:t>
            </a:r>
          </a:p>
          <a:p>
            <a:pPr lvl="1" defTabSz="914400">
              <a:buClr>
                <a:schemeClr val="accent1"/>
              </a:buClr>
            </a:pPr>
            <a:endParaRPr lang="en-US" altLang="en-US">
              <a:solidFill>
                <a:srgbClr val="FFFFFF"/>
              </a:solidFill>
            </a:endParaRPr>
          </a:p>
          <a:p>
            <a:pPr marL="301943" lvl="1" indent="0" defTabSz="914400">
              <a:buClr>
                <a:schemeClr val="accent1"/>
              </a:buClr>
              <a:buNone/>
            </a:pPr>
            <a:r>
              <a:rPr lang="en-US" altLang="en-US">
                <a:solidFill>
                  <a:srgbClr val="FFFFFF"/>
                </a:solidFill>
              </a:rPr>
              <a:t>Available online at </a:t>
            </a:r>
            <a:r>
              <a:rPr lang="en-US">
                <a:solidFill>
                  <a:srgbClr val="FFFFFF"/>
                </a:solidFill>
                <a:hlinkClick r:id="rId3"/>
              </a:rPr>
              <a:t>https://edudata.fldoe.org/</a:t>
            </a:r>
            <a:r>
              <a:rPr lang="en-US" altLang="en-US">
                <a:solidFill>
                  <a:srgbClr val="FFFFFF"/>
                </a:solidFill>
              </a:rPr>
              <a:t> </a:t>
            </a:r>
            <a:r>
              <a:rPr lang="en-US">
                <a:solidFill>
                  <a:srgbClr val="FFFFFF"/>
                </a:solidFill>
              </a:rPr>
              <a:t>or Front Office </a:t>
            </a:r>
          </a:p>
          <a:p>
            <a:pPr defTabSz="914400">
              <a:buClr>
                <a:schemeClr val="accent1"/>
              </a:buClr>
            </a:pPr>
            <a:endParaRPr lang="en-US">
              <a:solidFill>
                <a:srgbClr val="FFFFFF"/>
              </a:solidFill>
            </a:endParaRPr>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a:xfrm>
            <a:off x="8127999" y="4901367"/>
            <a:ext cx="730251" cy="205740"/>
          </a:xfrm>
        </p:spPr>
        <p:txBody>
          <a:bodyPr vert="horz" lIns="91440" tIns="45720" rIns="91440" bIns="45720" rtlCol="0" anchor="ctr">
            <a:normAutofit lnSpcReduction="10000"/>
          </a:bodyPr>
          <a:lstStyle/>
          <a:p>
            <a:pPr lvl="0" indent="0" defTabSz="914400">
              <a:lnSpc>
                <a:spcPct val="90000"/>
              </a:lnSpc>
              <a:spcBef>
                <a:spcPts val="0"/>
              </a:spcBef>
              <a:spcAft>
                <a:spcPts val="600"/>
              </a:spcAft>
              <a:buNone/>
            </a:pPr>
            <a:fld id="{00000000-1234-1234-1234-123412341234}" type="slidenum">
              <a:rPr lang="en-US" sz="300" smtClean="0"/>
              <a:pPr lvl="0" indent="0" defTabSz="914400">
                <a:lnSpc>
                  <a:spcPct val="90000"/>
                </a:lnSpc>
                <a:spcBef>
                  <a:spcPts val="0"/>
                </a:spcBef>
                <a:spcAft>
                  <a:spcPts val="600"/>
                </a:spcAft>
                <a:buNone/>
              </a:pPr>
              <a:t>21</a:t>
            </a:fld>
            <a:endParaRPr lang="en-US" sz="300"/>
          </a:p>
        </p:txBody>
      </p:sp>
      <p:sp>
        <p:nvSpPr>
          <p:cNvPr id="6" name="Star: 5 Points 5">
            <a:extLst>
              <a:ext uri="{FF2B5EF4-FFF2-40B4-BE49-F238E27FC236}">
                <a16:creationId xmlns:a16="http://schemas.microsoft.com/office/drawing/2014/main" id="{295C641C-DA6B-4DB9-648D-DDB1ED52E28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1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768096" y="438912"/>
            <a:ext cx="4426545" cy="1124712"/>
          </a:xfrm>
        </p:spPr>
        <p:txBody>
          <a:bodyPr vert="horz" lIns="91440" tIns="45720" rIns="91440" bIns="45720" rtlCol="0" anchor="ctr">
            <a:normAutofit/>
          </a:bodyPr>
          <a:lstStyle/>
          <a:p>
            <a:pPr defTabSz="914400">
              <a:spcBef>
                <a:spcPct val="0"/>
              </a:spcBef>
            </a:pPr>
            <a:r>
              <a:rPr lang="en-US" altLang="en-US" sz="3900" spc="100"/>
              <a:t>Parent Advisory Council (PAC)</a:t>
            </a:r>
            <a:endParaRPr lang="en-US" sz="3900" spc="1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768096" y="1714500"/>
            <a:ext cx="4426545" cy="2948940"/>
          </a:xfrm>
        </p:spPr>
        <p:txBody>
          <a:bodyPr vert="horz" lIns="45720" tIns="45720" rIns="45720" bIns="45720" rtlCol="0">
            <a:normAutofit/>
          </a:bodyPr>
          <a:lstStyle/>
          <a:p>
            <a:pPr defTabSz="914400">
              <a:buClr>
                <a:schemeClr val="accent1"/>
              </a:buClr>
              <a:buFont typeface="Arial" panose="020B0604020202020204" pitchFamily="34" charset="0"/>
              <a:buChar char="•"/>
              <a:defRPr/>
            </a:pPr>
            <a:r>
              <a:rPr lang="en-US" sz="1300">
                <a:solidFill>
                  <a:schemeClr val="tx1"/>
                </a:solidFill>
              </a:rPr>
              <a:t>The District has a Parent and Family Engagement Plan. The summary of the plan is in the Title I School &amp; Family Partnership Overview.</a:t>
            </a:r>
          </a:p>
          <a:p>
            <a:pPr defTabSz="914400">
              <a:buClr>
                <a:schemeClr val="accent1"/>
              </a:buClr>
              <a:buFont typeface="Arial" panose="020B0604020202020204" pitchFamily="34" charset="0"/>
              <a:buChar char="•"/>
              <a:defRPr/>
            </a:pPr>
            <a:r>
              <a:rPr lang="en-US" sz="1300">
                <a:solidFill>
                  <a:schemeClr val="tx1"/>
                </a:solidFill>
              </a:rPr>
              <a:t>You may access the full plan at </a:t>
            </a:r>
            <a:r>
              <a:rPr lang="en-US" sz="1300">
                <a:solidFill>
                  <a:schemeClr val="tx1"/>
                </a:solidFill>
                <a:hlinkClick r:id="rId3"/>
              </a:rPr>
              <a:t>www.pcsb.org/titleone</a:t>
            </a:r>
            <a:endParaRPr lang="en-US" sz="1300">
              <a:solidFill>
                <a:schemeClr val="tx1"/>
              </a:solidFill>
            </a:endParaRPr>
          </a:p>
          <a:p>
            <a:pPr defTabSz="914400">
              <a:buClr>
                <a:schemeClr val="accent1"/>
              </a:buClr>
              <a:buFont typeface="Arial" panose="020B0604020202020204" pitchFamily="34" charset="0"/>
              <a:buChar char="•"/>
              <a:defRPr/>
            </a:pPr>
            <a:r>
              <a:rPr lang="en-US" sz="1300">
                <a:solidFill>
                  <a:schemeClr val="tx1"/>
                </a:solidFill>
              </a:rPr>
              <a:t>The Parent Advisory Council (PAC) is responsible for reviewing and revising the District PFEP.  </a:t>
            </a:r>
          </a:p>
          <a:p>
            <a:pPr defTabSz="914400">
              <a:buClr>
                <a:schemeClr val="accent1"/>
              </a:buClr>
              <a:buFont typeface="Arial" panose="020B0604020202020204" pitchFamily="34" charset="0"/>
              <a:buChar char="•"/>
              <a:defRPr/>
            </a:pPr>
            <a:r>
              <a:rPr lang="en-US" sz="1300">
                <a:solidFill>
                  <a:schemeClr val="tx1"/>
                </a:solidFill>
              </a:rPr>
              <a:t>PAC will meet virtually or in-person with the district’s Title I staff.</a:t>
            </a:r>
          </a:p>
          <a:p>
            <a:pPr defTabSz="914400">
              <a:buClr>
                <a:schemeClr val="accent1"/>
              </a:buClr>
              <a:buFont typeface="Arial" panose="020B0604020202020204" pitchFamily="34" charset="0"/>
              <a:buChar char="•"/>
              <a:defRPr/>
            </a:pPr>
            <a:r>
              <a:rPr lang="en-US" sz="1300">
                <a:solidFill>
                  <a:schemeClr val="tx1"/>
                </a:solidFill>
              </a:rPr>
              <a:t>Each school is committed to having at least one member representative on PAC. </a:t>
            </a:r>
          </a:p>
          <a:p>
            <a:pPr defTabSz="914400">
              <a:buClr>
                <a:schemeClr val="accent1"/>
              </a:buClr>
              <a:buFont typeface="Arial" panose="020B0604020202020204" pitchFamily="34" charset="0"/>
              <a:buChar char="•"/>
              <a:defRPr/>
            </a:pPr>
            <a:r>
              <a:rPr lang="en-US" sz="1300">
                <a:solidFill>
                  <a:schemeClr val="tx1"/>
                </a:solidFill>
              </a:rPr>
              <a:t>PAC meets twice a year, if you are interested in representing our school please notify, Insert contact person</a:t>
            </a:r>
          </a:p>
          <a:p>
            <a:pPr defTabSz="914400">
              <a:buClr>
                <a:schemeClr val="accent1"/>
              </a:buClr>
            </a:pPr>
            <a:endParaRPr lang="en-US" sz="130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0"/>
          <a:stretch/>
        </p:blipFill>
        <p:spPr bwMode="auto">
          <a:xfrm>
            <a:off x="5664200" y="3058668"/>
            <a:ext cx="2999740" cy="16047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22</a:t>
            </a:fld>
            <a:endParaRPr lang="en-US" sz="300" kern="1200" dirty="0">
              <a:solidFill>
                <a:schemeClr val="tx1">
                  <a:lumMod val="95000"/>
                  <a:lumOff val="5000"/>
                </a:schemeClr>
              </a:solidFill>
              <a:latin typeface="+mj-lt"/>
              <a:ea typeface="+mn-ea"/>
              <a:cs typeface="+mn-cs"/>
            </a:endParaRPr>
          </a:p>
        </p:txBody>
      </p:sp>
      <p:sp>
        <p:nvSpPr>
          <p:cNvPr id="5" name="Star: 5 Points 4">
            <a:extLst>
              <a:ext uri="{FF2B5EF4-FFF2-40B4-BE49-F238E27FC236}">
                <a16:creationId xmlns:a16="http://schemas.microsoft.com/office/drawing/2014/main" id="{09CAD96A-039D-7872-A16D-F649BD323C93}"/>
              </a:ext>
            </a:extLst>
          </p:cNvPr>
          <p:cNvSpPr/>
          <p:nvPr/>
        </p:nvSpPr>
        <p:spPr>
          <a:xfrm>
            <a:off x="8559670" y="24548"/>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A qr code with a person and a couple of children&#10;&#10;Description automatically generated">
            <a:extLst>
              <a:ext uri="{FF2B5EF4-FFF2-40B4-BE49-F238E27FC236}">
                <a16:creationId xmlns:a16="http://schemas.microsoft.com/office/drawing/2014/main" id="{CD5CC686-DF85-D712-43B1-59090D9C98C8}"/>
              </a:ext>
            </a:extLst>
          </p:cNvPr>
          <p:cNvPicPr>
            <a:picLocks noChangeAspect="1"/>
          </p:cNvPicPr>
          <p:nvPr/>
        </p:nvPicPr>
        <p:blipFill>
          <a:blip r:embed="rId5"/>
          <a:stretch>
            <a:fillRect/>
          </a:stretch>
        </p:blipFill>
        <p:spPr>
          <a:xfrm>
            <a:off x="5326789" y="556393"/>
            <a:ext cx="3531461" cy="2502275"/>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1869743"/>
          </a:xfrm>
          <a:prstGeom prst="rect">
            <a:avLst/>
          </a:prstGeom>
          <a:noFill/>
        </p:spPr>
        <p:txBody>
          <a:bodyPr wrap="square" rtlCol="0">
            <a:spAutoFit/>
          </a:bodyPr>
          <a:lstStyle/>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Academy POWER HOURS Webinars - </a:t>
            </a:r>
            <a:r>
              <a:rPr lang="en-US" sz="1050" dirty="0">
                <a:hlinkClick r:id="rId6"/>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7"/>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4845340" y="1390703"/>
            <a:ext cx="3457663" cy="2593247"/>
          </a:xfrm>
          <a:prstGeom prst="rect">
            <a:avLst/>
          </a:prstGeom>
        </p:spPr>
      </p:pic>
      <p:sp>
        <p:nvSpPr>
          <p:cNvPr id="6" name="Smiley Face 5">
            <a:extLst>
              <a:ext uri="{FF2B5EF4-FFF2-40B4-BE49-F238E27FC236}">
                <a16:creationId xmlns:a16="http://schemas.microsoft.com/office/drawing/2014/main" id="{86E72A65-0F0B-3326-243E-C09EF78CBF59}"/>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99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514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475707" y="480060"/>
            <a:ext cx="3156492" cy="2276142"/>
          </a:xfrm>
        </p:spPr>
        <p:txBody>
          <a:bodyPr vert="horz" lIns="91440" tIns="45720" rIns="91440" bIns="45720" rtlCol="0" anchor="b">
            <a:normAutofit/>
          </a:bodyPr>
          <a:lstStyle/>
          <a:p>
            <a:pPr algn="r" defTabSz="914400"/>
            <a:r>
              <a:rPr lang="en-US" sz="3300" kern="1200" cap="all" spc="200" baseline="0" dirty="0">
                <a:solidFill>
                  <a:srgbClr val="FFFFFF"/>
                </a:solidFill>
                <a:latin typeface="+mj-lt"/>
                <a:ea typeface="+mj-ea"/>
                <a:cs typeface="+mj-cs"/>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2823985"/>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209730"/>
            <a:ext cx="4094602" cy="27247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B83C2BE-B0B5-98B4-0553-837D4374D45A}"/>
              </a:ext>
            </a:extLst>
          </p:cNvPr>
          <p:cNvSpPr>
            <a:spLocks noGrp="1"/>
          </p:cNvSpPr>
          <p:nvPr>
            <p:ph type="sldNum" sz="quarter" idx="12"/>
          </p:nvPr>
        </p:nvSpPr>
        <p:spPr>
          <a:xfrm>
            <a:off x="8127999" y="4853028"/>
            <a:ext cx="730251" cy="205740"/>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800" smtClean="0"/>
              <a:pPr lvl="0" indent="0" defTabSz="914400">
                <a:lnSpc>
                  <a:spcPct val="90000"/>
                </a:lnSpc>
                <a:spcBef>
                  <a:spcPts val="0"/>
                </a:spcBef>
                <a:spcAft>
                  <a:spcPts val="600"/>
                </a:spcAft>
                <a:buNone/>
              </a:pPr>
              <a:t>24</a:t>
            </a:fld>
            <a:endParaRPr lang="en-US" sz="800"/>
          </a:p>
        </p:txBody>
      </p:sp>
    </p:spTree>
    <p:extLst>
      <p:ext uri="{BB962C8B-B14F-4D97-AF65-F5344CB8AC3E}">
        <p14:creationId xmlns:p14="http://schemas.microsoft.com/office/powerpoint/2010/main" val="379719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a:xfrm>
            <a:off x="627961" y="1200150"/>
            <a:ext cx="3402464" cy="3725700"/>
          </a:xfrm>
        </p:spPr>
        <p:txBody>
          <a:bodyPr/>
          <a:lstStyle/>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2235 NE Coachman Rd.</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Clearwater, FL 33765	</a:t>
            </a: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rPr>
              <a:t>(727)-474-8836</a:t>
            </a:r>
            <a:endPar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a:latin typeface="Nirmala UI" panose="020B0502040204020203" pitchFamily="34" charset="0"/>
                <a:ea typeface="Nirmala UI" panose="020B0502040204020203" pitchFamily="34" charset="0"/>
                <a:cs typeface="Nirmala UI" panose="020B0502040204020203" pitchFamily="34" charset="0"/>
              </a:rPr>
              <a:t>haleyc@pcsb.org</a:t>
            </a:r>
          </a:p>
        </p:txBody>
      </p:sp>
      <p:sp>
        <p:nvSpPr>
          <p:cNvPr id="4" name="Text Placeholder 3">
            <a:extLst>
              <a:ext uri="{FF2B5EF4-FFF2-40B4-BE49-F238E27FC236}">
                <a16:creationId xmlns:a16="http://schemas.microsoft.com/office/drawing/2014/main" id="{C92F4CB1-6A2A-4C9C-8944-75D3CA53C42A}"/>
              </a:ext>
            </a:extLst>
          </p:cNvPr>
          <p:cNvSpPr>
            <a:spLocks noGrp="1"/>
          </p:cNvSpPr>
          <p:nvPr>
            <p:ph type="body" idx="2"/>
          </p:nvPr>
        </p:nvSpPr>
        <p:spPr/>
        <p:txBody>
          <a:bodyPr/>
          <a:lstStyle/>
          <a:p>
            <a:pPr marL="101600" indent="0">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5C1804FB-3E21-4FB2-A011-825D62EAA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6" name="Smiley Face 5">
            <a:extLst>
              <a:ext uri="{FF2B5EF4-FFF2-40B4-BE49-F238E27FC236}">
                <a16:creationId xmlns:a16="http://schemas.microsoft.com/office/drawing/2014/main" id="{D1BEC601-EA12-5AC0-3C44-48CD741780BD}"/>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B5FF77-5475-4BF9-8007-3951BC1F5FDD}"/>
              </a:ext>
            </a:extLst>
          </p:cNvPr>
          <p:cNvPicPr>
            <a:picLocks noChangeAspect="1"/>
          </p:cNvPicPr>
          <p:nvPr/>
        </p:nvPicPr>
        <p:blipFill>
          <a:blip r:embed="rId3"/>
          <a:stretch>
            <a:fillRect/>
          </a:stretch>
        </p:blipFill>
        <p:spPr>
          <a:xfrm>
            <a:off x="3800819" y="530322"/>
            <a:ext cx="4274545" cy="4395527"/>
          </a:xfrm>
          <a:prstGeom prst="rect">
            <a:avLst/>
          </a:prstGeom>
        </p:spPr>
      </p:pic>
    </p:spTree>
    <p:extLst>
      <p:ext uri="{BB962C8B-B14F-4D97-AF65-F5344CB8AC3E}">
        <p14:creationId xmlns:p14="http://schemas.microsoft.com/office/powerpoint/2010/main" val="3902595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2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2F6CCF-2D2E-A13B-2C3D-66C3A514337D}"/>
              </a:ext>
            </a:extLst>
          </p:cNvPr>
          <p:cNvPicPr>
            <a:picLocks noChangeAspect="1"/>
          </p:cNvPicPr>
          <p:nvPr/>
        </p:nvPicPr>
        <p:blipFill>
          <a:blip r:embed="rId3"/>
          <a:stretch>
            <a:fillRect/>
          </a:stretch>
        </p:blipFill>
        <p:spPr>
          <a:xfrm>
            <a:off x="2449627" y="603249"/>
            <a:ext cx="4244743" cy="3936999"/>
          </a:xfrm>
          <a:prstGeom prst="rect">
            <a:avLst/>
          </a:prstGeom>
        </p:spPr>
      </p:pic>
      <p:sp>
        <p:nvSpPr>
          <p:cNvPr id="119" name="Google Shape;119;p16"/>
          <p:cNvSpPr txBox="1">
            <a:spLocks noGrp="1"/>
          </p:cNvSpPr>
          <p:nvPr>
            <p:ph type="sldNum" idx="12"/>
          </p:nvPr>
        </p:nvSpPr>
        <p:spPr>
          <a:xfrm>
            <a:off x="8127999" y="4853028"/>
            <a:ext cx="730251" cy="205740"/>
          </a:xfrm>
          <a:prstGeom prst="rect">
            <a:avLst/>
          </a:prstGeom>
        </p:spPr>
        <p:txBody>
          <a:bodyPr spcFirstLastPara="1" vert="horz" lIns="91440" tIns="45720" rIns="91440" bIns="45720" rtlCol="0" anchor="ctr" anchorCtr="0">
            <a:normAutofit lnSpcReduction="10000"/>
          </a:bodyPr>
          <a:lstStyle/>
          <a:p>
            <a:pPr lvl="0" indent="0" algn="l">
              <a:lnSpc>
                <a:spcPct val="90000"/>
              </a:lnSpc>
              <a:spcBef>
                <a:spcPts val="0"/>
              </a:spcBef>
              <a:spcAft>
                <a:spcPts val="600"/>
              </a:spcAft>
              <a:buNone/>
            </a:pPr>
            <a:fld id="{00000000-1234-1234-1234-123412341234}" type="slidenum">
              <a:rPr lang="en-US" sz="300"/>
              <a:pPr lvl="0" indent="0" algn="l">
                <a:lnSpc>
                  <a:spcPct val="90000"/>
                </a:lnSpc>
                <a:spcBef>
                  <a:spcPts val="0"/>
                </a:spcBef>
                <a:spcAft>
                  <a:spcPts val="600"/>
                </a:spcAft>
                <a:buNone/>
              </a:pPr>
              <a:t>26</a:t>
            </a:fld>
            <a:endParaRPr lang="en-US" sz="300"/>
          </a:p>
        </p:txBody>
      </p:sp>
      <p:sp>
        <p:nvSpPr>
          <p:cNvPr id="4" name="Smiley Face 3">
            <a:extLst>
              <a:ext uri="{FF2B5EF4-FFF2-40B4-BE49-F238E27FC236}">
                <a16:creationId xmlns:a16="http://schemas.microsoft.com/office/drawing/2014/main" id="{4C5768DA-F5B3-7883-0060-0F889AC82508}"/>
              </a:ext>
            </a:extLst>
          </p:cNvPr>
          <p:cNvSpPr/>
          <p:nvPr/>
        </p:nvSpPr>
        <p:spPr>
          <a:xfrm>
            <a:off x="7853649" y="797847"/>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544251"/>
            <a:ext cx="7772400" cy="11598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616527" y="1704051"/>
            <a:ext cx="7772400" cy="1990228"/>
          </a:xfrm>
        </p:spPr>
        <p:txBody>
          <a:bodyPr/>
          <a:lstStyle/>
          <a:p>
            <a:endParaRPr lang="en-US" dirty="0">
              <a:solidFill>
                <a:srgbClr val="FF0000"/>
              </a:solidFill>
              <a:hlinkClick r:id="rId3"/>
            </a:endParaRPr>
          </a:p>
          <a:p>
            <a:endParaRPr lang="en-US" dirty="0">
              <a:solidFill>
                <a:srgbClr val="FF0000"/>
              </a:solidFill>
              <a:hlinkClick r:id="rId3"/>
            </a:endParaRPr>
          </a:p>
          <a:p>
            <a:endParaRPr lang="en-US" dirty="0">
              <a:solidFill>
                <a:srgbClr val="FF0000"/>
              </a:solidFill>
              <a:hlinkClick r:id="rId3"/>
            </a:endParaRPr>
          </a:p>
          <a:p>
            <a:endParaRPr lang="en-US" dirty="0">
              <a:solidFill>
                <a:srgbClr val="FF0000"/>
              </a:solidFill>
              <a:hlinkClick r:id="rId3"/>
            </a:endParaRPr>
          </a:p>
          <a:p>
            <a:r>
              <a:rPr lang="en-US" dirty="0">
                <a:solidFill>
                  <a:srgbClr val="FF0000"/>
                </a:solidFill>
                <a:hlinkClick r:id="rId3"/>
              </a:rPr>
              <a:t>https://forms.office.com/r/wem5my9CiS?origin=lprLink</a:t>
            </a: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2750127" y="4263617"/>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6F94FE6-F731-4C0F-B41E-A35616EE60B5}"/>
              </a:ext>
            </a:extLst>
          </p:cNvPr>
          <p:cNvPicPr>
            <a:picLocks noChangeAspect="1"/>
          </p:cNvPicPr>
          <p:nvPr/>
        </p:nvPicPr>
        <p:blipFill>
          <a:blip r:embed="rId4"/>
          <a:stretch>
            <a:fillRect/>
          </a:stretch>
        </p:blipFill>
        <p:spPr>
          <a:xfrm>
            <a:off x="2974554" y="111395"/>
            <a:ext cx="2754217" cy="2460355"/>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888274" y="252221"/>
            <a:ext cx="5869728" cy="857400"/>
          </a:xfrm>
        </p:spPr>
        <p:txBody>
          <a:bodyPr/>
          <a:lstStyle/>
          <a:p>
            <a:r>
              <a:rPr lang="en-US" dirty="0">
                <a:solidFill>
                  <a:schemeClr val="tx1">
                    <a:lumMod val="75000"/>
                  </a:schemeClr>
                </a:solidFill>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85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36</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8" name="Star: 5 Points 7">
            <a:extLst>
              <a:ext uri="{FF2B5EF4-FFF2-40B4-BE49-F238E27FC236}">
                <a16:creationId xmlns:a16="http://schemas.microsoft.com/office/drawing/2014/main" id="{42BB7BC8-9DF3-D6BF-8C82-57B1EE66027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6" name="Picture 2" descr="Title I / What is Title I?">
            <a:extLst>
              <a:ext uri="{FF2B5EF4-FFF2-40B4-BE49-F238E27FC236}">
                <a16:creationId xmlns:a16="http://schemas.microsoft.com/office/drawing/2014/main" id="{1A124D77-8B43-24AB-1DF8-18C8755DD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342" y="1760395"/>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2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1653159" y="4367657"/>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5436657" cy="2677656"/>
          </a:xfrm>
          <a:prstGeom prst="rect">
            <a:avLst/>
          </a:prstGeom>
        </p:spPr>
        <p:txBody>
          <a:bodyPr wrap="square">
            <a:spAutoFit/>
          </a:bodyPr>
          <a:lstStyle/>
          <a:p>
            <a:pPr algn="ctr">
              <a:defRPr/>
            </a:pPr>
            <a:endParaRPr lang="en-US" sz="2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lgn="ctr">
              <a:defRPr/>
            </a:pPr>
            <a:endParaRPr lang="en-US" sz="28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lgn="ctr">
              <a:defRPr/>
            </a:pPr>
            <a:r>
              <a:rPr lang="en-US" sz="2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Pinellas Gulf Coast Academy</a:t>
            </a:r>
          </a:p>
          <a:p>
            <a:pPr algn="ctr">
              <a:defRPr/>
            </a:pPr>
            <a:r>
              <a:rPr lang="en-US" sz="2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September 19, 2023</a:t>
            </a:r>
          </a:p>
          <a:p>
            <a:pPr algn="ctr">
              <a:defRPr/>
            </a:pPr>
            <a:r>
              <a:rPr lang="en-US" sz="2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Virtual</a:t>
            </a:r>
          </a:p>
          <a:p>
            <a:pPr algn="ctr">
              <a:defRPr/>
            </a:pPr>
            <a:r>
              <a:rPr lang="en-US" sz="2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Carmela Haley</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655DB0-22A2-4AA9-BDAE-A1E3A9685744}"/>
              </a:ext>
            </a:extLst>
          </p:cNvPr>
          <p:cNvPicPr>
            <a:picLocks noChangeAspect="1"/>
          </p:cNvPicPr>
          <p:nvPr/>
        </p:nvPicPr>
        <p:blipFill>
          <a:blip r:embed="rId4"/>
          <a:stretch>
            <a:fillRect/>
          </a:stretch>
        </p:blipFill>
        <p:spPr>
          <a:xfrm>
            <a:off x="3437263" y="52572"/>
            <a:ext cx="2104221" cy="1621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9"/>
        <p:cNvGrpSpPr/>
        <p:nvPr/>
      </p:nvGrpSpPr>
      <p:grpSpPr>
        <a:xfrm>
          <a:off x="0" y="0"/>
          <a:ext cx="0" cy="0"/>
          <a:chOff x="0" y="0"/>
          <a:chExt cx="0" cy="0"/>
        </a:xfrm>
      </p:grpSpPr>
      <p:cxnSp>
        <p:nvCxnSpPr>
          <p:cNvPr id="327" name="Straight Connector 32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0" name="Google Shape;320;p31"/>
          <p:cNvSpPr txBox="1">
            <a:spLocks noGrp="1"/>
          </p:cNvSpPr>
          <p:nvPr>
            <p:ph type="body" idx="4294967295"/>
          </p:nvPr>
        </p:nvSpPr>
        <p:spPr>
          <a:xfrm>
            <a:off x="724028" y="530322"/>
            <a:ext cx="4426545" cy="4133117"/>
          </a:xfrm>
          <a:prstGeom prst="rect">
            <a:avLst/>
          </a:prstGeom>
        </p:spPr>
        <p:txBody>
          <a:bodyPr spcFirstLastPara="1" vert="horz" lIns="45720" tIns="45720" rIns="45720" bIns="45720" rtlCol="0" anchorCtr="0">
            <a:normAutofit/>
          </a:bodyPr>
          <a:lstStyle/>
          <a:p>
            <a:pPr marL="0" lvl="0" indent="0" defTabSz="914400">
              <a:buNone/>
            </a:pPr>
            <a:r>
              <a:rPr lang="en-US" sz="2000" dirty="0"/>
              <a:t>Opportunity to Build School and Home Relationships </a:t>
            </a:r>
          </a:p>
          <a:p>
            <a:pPr marL="0" lvl="0" indent="0" defTabSz="914400">
              <a:spcBef>
                <a:spcPts val="600"/>
              </a:spcBef>
              <a:spcAft>
                <a:spcPts val="0"/>
              </a:spcAft>
              <a:buNone/>
            </a:pPr>
            <a:endParaRPr lang="en-US" sz="2000" dirty="0"/>
          </a:p>
          <a:p>
            <a:pPr marL="0" lvl="0" indent="0" defTabSz="914400">
              <a:spcBef>
                <a:spcPts val="600"/>
              </a:spcBef>
              <a:spcAft>
                <a:spcPts val="0"/>
              </a:spcAft>
              <a:buNone/>
            </a:pPr>
            <a:r>
              <a:rPr lang="en-US" sz="2000" dirty="0"/>
              <a:t>Engagement Tip!</a:t>
            </a:r>
          </a:p>
          <a:p>
            <a:pPr marL="0" lvl="0" indent="0" defTabSz="914400">
              <a:spcBef>
                <a:spcPts val="600"/>
              </a:spcBef>
              <a:spcAft>
                <a:spcPts val="0"/>
              </a:spcAft>
              <a:buNone/>
            </a:pPr>
            <a:endParaRPr lang="en-US" sz="2000" dirty="0"/>
          </a:p>
          <a:p>
            <a:pPr marL="0" lvl="0" indent="0" defTabSz="914400">
              <a:spcBef>
                <a:spcPts val="600"/>
              </a:spcBef>
              <a:spcAft>
                <a:spcPts val="0"/>
              </a:spcAft>
              <a:buNone/>
            </a:pPr>
            <a:r>
              <a:rPr lang="en-US" sz="2000" dirty="0"/>
              <a:t>Get to know your families by inserting a get to know you and your child icebreaker activity. </a:t>
            </a:r>
          </a:p>
          <a:p>
            <a:pPr marL="0" lvl="0" indent="0" defTabSz="914400">
              <a:spcBef>
                <a:spcPts val="600"/>
              </a:spcBef>
              <a:spcAft>
                <a:spcPts val="0"/>
              </a:spcAft>
              <a:buNone/>
            </a:pPr>
            <a:r>
              <a:rPr lang="en-US" sz="2000" dirty="0"/>
              <a:t>Snip and paste a QR code for convenience.</a:t>
            </a:r>
          </a:p>
          <a:p>
            <a:pPr marL="0" lvl="0" indent="0" defTabSz="914400">
              <a:spcBef>
                <a:spcPts val="600"/>
              </a:spcBef>
              <a:spcAft>
                <a:spcPts val="0"/>
              </a:spcAft>
              <a:buNone/>
            </a:pPr>
            <a:endParaRPr lang="en-US" sz="2000" dirty="0"/>
          </a:p>
          <a:p>
            <a:pPr marL="0" lvl="0" indent="0" defTabSz="914400">
              <a:spcBef>
                <a:spcPts val="600"/>
              </a:spcBef>
              <a:spcAft>
                <a:spcPts val="0"/>
              </a:spcAft>
              <a:buNone/>
            </a:pPr>
            <a:r>
              <a:rPr lang="en-US" sz="2000" dirty="0"/>
              <a:t>*Check out Mentimeter.com*</a:t>
            </a:r>
          </a:p>
        </p:txBody>
      </p:sp>
      <p:pic>
        <p:nvPicPr>
          <p:cNvPr id="3" name="Picture 2" descr="QR Code: What Is It And How Do You Scan It | Avast">
            <a:extLst>
              <a:ext uri="{FF2B5EF4-FFF2-40B4-BE49-F238E27FC236}">
                <a16:creationId xmlns:a16="http://schemas.microsoft.com/office/drawing/2014/main" id="{CA60A3F7-D94B-3572-AB00-9A6BD49F7E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52" r="8198" b="-2"/>
          <a:stretch/>
        </p:blipFill>
        <p:spPr bwMode="auto">
          <a:xfrm>
            <a:off x="5664200" y="480060"/>
            <a:ext cx="2999740" cy="24579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B03EA77-3FBB-4DC4-B766-0D571DD0637F}"/>
              </a:ext>
            </a:extLst>
          </p:cNvPr>
          <p:cNvPicPr>
            <a:picLocks noChangeAspect="1"/>
          </p:cNvPicPr>
          <p:nvPr/>
        </p:nvPicPr>
        <p:blipFill rotWithShape="1">
          <a:blip r:embed="rId4"/>
          <a:srcRect r="11679" b="2"/>
          <a:stretch/>
        </p:blipFill>
        <p:spPr>
          <a:xfrm>
            <a:off x="5664200" y="3058668"/>
            <a:ext cx="2999740" cy="1604771"/>
          </a:xfrm>
          <a:prstGeom prst="rect">
            <a:avLst/>
          </a:prstGeom>
        </p:spPr>
      </p:pic>
      <p:sp>
        <p:nvSpPr>
          <p:cNvPr id="321" name="Google Shape;321;p31"/>
          <p:cNvSpPr txBox="1">
            <a:spLocks noGrp="1"/>
          </p:cNvSpPr>
          <p:nvPr>
            <p:ph type="sldNum" sz="quarter" idx="12"/>
          </p:nvPr>
        </p:nvSpPr>
        <p:spPr>
          <a:xfrm>
            <a:off x="8127999" y="4853028"/>
            <a:ext cx="730251" cy="205740"/>
          </a:xfrm>
          <a:prstGeom prst="rect">
            <a:avLst/>
          </a:prstGeom>
        </p:spPr>
        <p:txBody>
          <a:bodyPr spcFirstLastPara="1" vert="horz" lIns="91440" tIns="45720" rIns="91440" bIns="45720" rtlCol="0" anchor="ctr" anchorCtr="0">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5</a:t>
            </a:fld>
            <a:endParaRPr lang="en-US" sz="300" kern="1200" dirty="0">
              <a:solidFill>
                <a:schemeClr val="tx1">
                  <a:lumMod val="95000"/>
                  <a:lumOff val="5000"/>
                </a:schemeClr>
              </a:solidFill>
              <a:latin typeface="+mj-lt"/>
              <a:ea typeface="+mn-ea"/>
              <a:cs typeface="+mn-cs"/>
            </a:endParaRPr>
          </a:p>
        </p:txBody>
      </p:sp>
      <p:sp>
        <p:nvSpPr>
          <p:cNvPr id="2" name="Smiley Face 1">
            <a:extLst>
              <a:ext uri="{FF2B5EF4-FFF2-40B4-BE49-F238E27FC236}">
                <a16:creationId xmlns:a16="http://schemas.microsoft.com/office/drawing/2014/main" id="{DE6BF401-1EA0-7669-DEFB-D8396CE5332A}"/>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accent1">
                    <a:lumMod val="50000"/>
                  </a:schemeClr>
                </a:solidFill>
              </a:rPr>
              <a:t>Title I Funding Process</a:t>
            </a:r>
            <a:endParaRPr dirty="0">
              <a:solidFill>
                <a:schemeClr val="accent1">
                  <a:lumMod val="50000"/>
                </a:schemeClr>
              </a:solidFill>
            </a:endParaRPr>
          </a:p>
        </p:txBody>
      </p:sp>
      <p:sp>
        <p:nvSpPr>
          <p:cNvPr id="429" name="Google Shape;429;p3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9"/>
          <p:cNvSpPr txBox="1"/>
          <p:nvPr/>
        </p:nvSpPr>
        <p:spPr>
          <a:xfrm>
            <a:off x="2763791" y="1732199"/>
            <a:ext cx="1336765"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1. Federal Government </a:t>
            </a:r>
            <a:endParaRPr dirty="0">
              <a:solidFill>
                <a:schemeClr val="dk2"/>
              </a:solidFill>
              <a:latin typeface="Lato"/>
              <a:ea typeface="Lato"/>
              <a:cs typeface="Lato"/>
              <a:sym typeface="Lato"/>
            </a:endParaRPr>
          </a:p>
        </p:txBody>
      </p:sp>
      <p:sp>
        <p:nvSpPr>
          <p:cNvPr id="445" name="Google Shape;445;p39"/>
          <p:cNvSpPr txBox="1"/>
          <p:nvPr/>
        </p:nvSpPr>
        <p:spPr>
          <a:xfrm>
            <a:off x="6067516" y="3471677"/>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3. Pinellas County Schools</a:t>
            </a:r>
            <a:endParaRPr dirty="0">
              <a:solidFill>
                <a:schemeClr val="dk2"/>
              </a:solidFill>
              <a:latin typeface="Lato"/>
              <a:ea typeface="Lato"/>
              <a:cs typeface="Lato"/>
              <a:sym typeface="Lato"/>
            </a:endParaRPr>
          </a:p>
        </p:txBody>
      </p:sp>
      <p:sp>
        <p:nvSpPr>
          <p:cNvPr id="447" name="Google Shape;447;p39"/>
          <p:cNvSpPr txBox="1"/>
          <p:nvPr/>
        </p:nvSpPr>
        <p:spPr>
          <a:xfrm>
            <a:off x="5693969" y="1267448"/>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2. 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1183243" y="3811936"/>
            <a:ext cx="146923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tx2">
                    <a:lumMod val="75000"/>
                  </a:schemeClr>
                </a:solidFill>
                <a:latin typeface="Lato"/>
                <a:ea typeface="Lato"/>
                <a:cs typeface="Lato"/>
                <a:sym typeface="Lato"/>
              </a:rPr>
              <a:t>4. Pinellas Gulf Coast</a:t>
            </a:r>
            <a:endParaRPr dirty="0">
              <a:solidFill>
                <a:schemeClr val="tx2">
                  <a:lumMod val="75000"/>
                </a:schemeClr>
              </a:solidFill>
              <a:latin typeface="Lato"/>
              <a:ea typeface="Lato"/>
              <a:cs typeface="Lato"/>
              <a:sym typeface="Lato"/>
            </a:endParaRP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4" name="Picture 6" descr="Business Process Flows with a personal touch- Demeny.co.uk">
            <a:extLst>
              <a:ext uri="{FF2B5EF4-FFF2-40B4-BE49-F238E27FC236}">
                <a16:creationId xmlns:a16="http://schemas.microsoft.com/office/drawing/2014/main" id="{8EFA7746-9EE7-6305-5C68-DFDB3CFAC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479" y="2063041"/>
            <a:ext cx="3415037" cy="2435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059362" cy="170402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32" name="Google Shape;132;p18"/>
          <p:cNvSpPr txBox="1">
            <a:spLocks noGrp="1"/>
          </p:cNvSpPr>
          <p:nvPr>
            <p:ph type="ctrTitle" idx="4294967295"/>
          </p:nvPr>
        </p:nvSpPr>
        <p:spPr>
          <a:xfrm>
            <a:off x="0" y="2382838"/>
            <a:ext cx="7489825"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Title I </a:t>
            </a:r>
            <a:br>
              <a:rPr lang="en-US" sz="4800" dirty="0">
                <a:solidFill>
                  <a:schemeClr val="lt1"/>
                </a:solidFill>
              </a:rPr>
            </a:b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0" y="3435350"/>
            <a:ext cx="6623050" cy="784225"/>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4053" y="210283"/>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F1C5A48-65B7-1C01-DACA-03F36173D92C}"/>
              </a:ext>
            </a:extLst>
          </p:cNvPr>
          <p:cNvSpPr txBox="1"/>
          <p:nvPr/>
        </p:nvSpPr>
        <p:spPr>
          <a:xfrm>
            <a:off x="960089" y="376422"/>
            <a:ext cx="6462600" cy="3552300"/>
          </a:xfrm>
          <a:prstGeom prst="rect">
            <a:avLst/>
          </a:prstGeom>
          <a:noFill/>
          <a:ln>
            <a:noFill/>
          </a:ln>
        </p:spPr>
        <p:txBody>
          <a:bodyPr spcFirstLastPara="1" wrap="square" lIns="91425" tIns="91425" rIns="91425" bIns="91425" anchor="t" anchorCtr="0">
            <a:normAutofit/>
          </a:bodyPr>
          <a:lstStyle/>
          <a:p>
            <a:pPr indent="-381000" algn="ctr">
              <a:spcAft>
                <a:spcPts val="600"/>
              </a:spcAft>
              <a:buSzPts val="2400"/>
              <a:buFont typeface="Lato"/>
            </a:pPr>
            <a:endParaRPr lang="en-US" sz="2400" i="1" dirty="0">
              <a:solidFill>
                <a:schemeClr val="dk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516EDFB-5CFD-4824-4BB7-9E27891FA7C9}"/>
              </a:ext>
            </a:extLst>
          </p:cNvPr>
          <p:cNvSpPr>
            <a:spLocks noGrp="1"/>
          </p:cNvSpPr>
          <p:nvPr>
            <p:ph type="sldNum" sz="quarter" idx="12"/>
          </p:nvPr>
        </p:nvSpPr>
        <p:spPr/>
        <p:txBody>
          <a:bodyPr spcFirstLastPara="1" wrap="square" lIns="91425" tIns="91425" rIns="91425" bIns="91425" anchor="t" anchorCtr="0">
            <a:normAutofit fontScale="25000" lnSpcReduction="20000"/>
          </a:bodyPr>
          <a:lstStyle/>
          <a:p>
            <a:pPr marL="0" lvl="0" indent="0">
              <a:lnSpc>
                <a:spcPct val="90000"/>
              </a:lnSpc>
              <a:spcAft>
                <a:spcPts val="600"/>
              </a:spcAft>
            </a:pPr>
            <a:fld id="{00000000-1234-1234-1234-123412341234}" type="slidenum">
              <a:rPr lang="en-US" sz="300" smtClean="0"/>
              <a:pPr marL="0" lvl="0" indent="0">
                <a:lnSpc>
                  <a:spcPct val="90000"/>
                </a:lnSpc>
                <a:spcAft>
                  <a:spcPts val="600"/>
                </a:spcAft>
              </a:pPr>
              <a:t>8</a:t>
            </a:fld>
            <a:endParaRPr lang="en-US" sz="300"/>
          </a:p>
        </p:txBody>
      </p:sp>
      <p:sp>
        <p:nvSpPr>
          <p:cNvPr id="19" name="TextBox 18">
            <a:extLst>
              <a:ext uri="{FF2B5EF4-FFF2-40B4-BE49-F238E27FC236}">
                <a16:creationId xmlns:a16="http://schemas.microsoft.com/office/drawing/2014/main" id="{DB61165A-66C9-07B0-B121-6EEA679CF2D5}"/>
              </a:ext>
            </a:extLst>
          </p:cNvPr>
          <p:cNvSpPr txBox="1"/>
          <p:nvPr/>
        </p:nvSpPr>
        <p:spPr>
          <a:xfrm>
            <a:off x="2412274" y="1214778"/>
            <a:ext cx="5394960" cy="923330"/>
          </a:xfrm>
          <a:prstGeom prst="rect">
            <a:avLst/>
          </a:prstGeom>
          <a:noFill/>
        </p:spPr>
        <p:txBody>
          <a:bodyPr wrap="square">
            <a:spAutoFit/>
          </a:bodyPr>
          <a:lstStyle/>
          <a:p>
            <a:r>
              <a:rPr lang="en-US" sz="1800" b="1" i="1" dirty="0">
                <a:solidFill>
                  <a:schemeClr val="bg1"/>
                </a:solidFill>
                <a:effectLst/>
                <a:latin typeface="Roboto" panose="02000000000000000000" pitchFamily="2" charset="0"/>
              </a:rPr>
              <a:t>Education, then, beyond all other divides of human origin, is a great equalizer of conditions of men.” </a:t>
            </a:r>
          </a:p>
          <a:p>
            <a:pPr algn="ctr"/>
            <a:r>
              <a:rPr lang="en-US" sz="1800" b="1" i="1" dirty="0">
                <a:solidFill>
                  <a:schemeClr val="bg1"/>
                </a:solidFill>
                <a:effectLst/>
                <a:latin typeface="Roboto" panose="02000000000000000000" pitchFamily="2" charset="0"/>
              </a:rPr>
              <a:t>– Horace Mann</a:t>
            </a:r>
            <a:endParaRPr lang="en-US" sz="1800" i="1" dirty="0">
              <a:solidFill>
                <a:schemeClr val="bg1"/>
              </a:solidFill>
            </a:endParaRPr>
          </a:p>
        </p:txBody>
      </p:sp>
      <p:sp>
        <p:nvSpPr>
          <p:cNvPr id="7" name="Smiley Face 6">
            <a:extLst>
              <a:ext uri="{FF2B5EF4-FFF2-40B4-BE49-F238E27FC236}">
                <a16:creationId xmlns:a16="http://schemas.microsoft.com/office/drawing/2014/main" id="{AA488447-34D9-3293-6985-03FFC5210F0F}"/>
              </a:ext>
            </a:extLst>
          </p:cNvPr>
          <p:cNvSpPr/>
          <p:nvPr/>
        </p:nvSpPr>
        <p:spPr>
          <a:xfrm>
            <a:off x="8206225" y="36611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098" name="Picture 2" descr="Top 25 Education and Learning Quotes">
            <a:extLst>
              <a:ext uri="{FF2B5EF4-FFF2-40B4-BE49-F238E27FC236}">
                <a16:creationId xmlns:a16="http://schemas.microsoft.com/office/drawing/2014/main" id="{83C3FDC1-1FA5-8071-ED0A-4C32C12B5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9" y="-1"/>
            <a:ext cx="2335212"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7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B03F-E916-4A99-8DE1-F73BD4D9CE7A}"/>
              </a:ext>
            </a:extLst>
          </p:cNvPr>
          <p:cNvSpPr>
            <a:spLocks noGrp="1"/>
          </p:cNvSpPr>
          <p:nvPr>
            <p:ph type="title"/>
          </p:nvPr>
        </p:nvSpPr>
        <p:spPr>
          <a:xfrm>
            <a:off x="1615440" y="126740"/>
            <a:ext cx="6269228" cy="857400"/>
          </a:xfrm>
        </p:spPr>
        <p:txBody>
          <a:bodyPr/>
          <a:lstStyle/>
          <a:p>
            <a:r>
              <a:rPr lang="en-US" altLang="en-US" sz="2000" dirty="0">
                <a:solidFill>
                  <a:schemeClr val="tx1">
                    <a:lumMod val="75000"/>
                  </a:schemeClr>
                </a:solidFill>
              </a:rPr>
              <a:t>Title I Programs Provide Supplemental Support</a:t>
            </a:r>
            <a:endParaRPr lang="en-US" sz="2000" dirty="0"/>
          </a:p>
        </p:txBody>
      </p:sp>
      <p:sp>
        <p:nvSpPr>
          <p:cNvPr id="3" name="Text Placeholder 2">
            <a:extLst>
              <a:ext uri="{FF2B5EF4-FFF2-40B4-BE49-F238E27FC236}">
                <a16:creationId xmlns:a16="http://schemas.microsoft.com/office/drawing/2014/main" id="{5D1A1D8F-380D-4975-B270-B8A3F0357825}"/>
              </a:ext>
            </a:extLst>
          </p:cNvPr>
          <p:cNvSpPr>
            <a:spLocks noGrp="1"/>
          </p:cNvSpPr>
          <p:nvPr>
            <p:ph type="body" idx="1"/>
          </p:nvPr>
        </p:nvSpPr>
        <p:spPr>
          <a:xfrm>
            <a:off x="968291" y="1105452"/>
            <a:ext cx="7512283" cy="3411464"/>
          </a:xfrm>
        </p:spPr>
        <p:txBody>
          <a:bodyPr/>
          <a:lstStyle/>
          <a:p>
            <a:pPr marL="114300" indent="0">
              <a:buNone/>
            </a:pPr>
            <a:r>
              <a:rPr lang="en-US" sz="1800" dirty="0">
                <a:solidFill>
                  <a:schemeClr val="tx1">
                    <a:lumMod val="75000"/>
                  </a:schemeClr>
                </a:solidFill>
                <a:latin typeface="Raleway" panose="020B0604020202020204" charset="0"/>
              </a:rPr>
              <a:t>Get creative to </a:t>
            </a:r>
            <a:r>
              <a:rPr lang="en-US" sz="1800" b="1" dirty="0">
                <a:solidFill>
                  <a:schemeClr val="accent3">
                    <a:lumMod val="60000"/>
                    <a:lumOff val="40000"/>
                  </a:schemeClr>
                </a:solidFill>
                <a:latin typeface="Raleway" panose="020B0604020202020204" charset="0"/>
              </a:rPr>
              <a:t>“Highlight” </a:t>
            </a:r>
            <a:r>
              <a:rPr lang="en-US" sz="1800" dirty="0">
                <a:solidFill>
                  <a:schemeClr val="tx1">
                    <a:lumMod val="75000"/>
                  </a:schemeClr>
                </a:solidFill>
                <a:latin typeface="Raleway" panose="020B0604020202020204" charset="0"/>
              </a:rPr>
              <a:t>your Title I resources. See notes section below for supplemental activities for the 2023-24 school year. </a:t>
            </a:r>
          </a:p>
          <a:p>
            <a:pPr marL="533400" lvl="1" indent="0">
              <a:buNone/>
            </a:pPr>
            <a:endParaRPr lang="en-US" sz="1600" dirty="0">
              <a:solidFill>
                <a:schemeClr val="tx1">
                  <a:lumMod val="75000"/>
                </a:schemeClr>
              </a:solidFill>
              <a:latin typeface="Raleway" panose="020B0604020202020204" charset="0"/>
            </a:endParaRPr>
          </a:p>
          <a:p>
            <a:pPr lvl="1"/>
            <a:r>
              <a:rPr lang="en-US" sz="1600" dirty="0">
                <a:solidFill>
                  <a:schemeClr val="tx1">
                    <a:lumMod val="75000"/>
                  </a:schemeClr>
                </a:solidFill>
                <a:latin typeface="Raleway" panose="020B0604020202020204" charset="0"/>
              </a:rPr>
              <a:t>Expected outcomes from Title I funded Professional Development </a:t>
            </a:r>
          </a:p>
          <a:p>
            <a:pPr lvl="1"/>
            <a:r>
              <a:rPr lang="en-US" sz="1600" dirty="0">
                <a:solidFill>
                  <a:schemeClr val="tx1">
                    <a:lumMod val="75000"/>
                  </a:schemeClr>
                </a:solidFill>
                <a:latin typeface="Raleway" panose="020B0604020202020204" charset="0"/>
              </a:rPr>
              <a:t>Share pictures of an event or activity that was supported through Title I funding</a:t>
            </a:r>
          </a:p>
          <a:p>
            <a:pPr lvl="1"/>
            <a:r>
              <a:rPr lang="en-US" sz="1600" dirty="0">
                <a:solidFill>
                  <a:schemeClr val="tx1">
                    <a:lumMod val="75000"/>
                  </a:schemeClr>
                </a:solidFill>
                <a:latin typeface="Raleway" panose="020B0604020202020204" charset="0"/>
              </a:rPr>
              <a:t>Highlight an upcoming parent engagement event</a:t>
            </a:r>
          </a:p>
          <a:p>
            <a:pPr lvl="1"/>
            <a:r>
              <a:rPr lang="en-US" sz="1600" dirty="0">
                <a:solidFill>
                  <a:schemeClr val="tx1">
                    <a:lumMod val="75000"/>
                  </a:schemeClr>
                </a:solidFill>
                <a:latin typeface="Raleway" panose="020B0604020202020204" charset="0"/>
              </a:rPr>
              <a:t>Have students share their experiences! Insert a quick video clip </a:t>
            </a:r>
          </a:p>
          <a:p>
            <a:pPr lvl="1"/>
            <a:r>
              <a:rPr lang="en-US" sz="1600" dirty="0">
                <a:solidFill>
                  <a:schemeClr val="tx1">
                    <a:lumMod val="75000"/>
                  </a:schemeClr>
                </a:solidFill>
                <a:latin typeface="Raleway" panose="020B0604020202020204" charset="0"/>
              </a:rPr>
              <a:t>Make connection between resources and student proficiency and learning gains</a:t>
            </a:r>
          </a:p>
          <a:p>
            <a:pPr lvl="1"/>
            <a:r>
              <a:rPr lang="en-US" sz="1600" dirty="0">
                <a:solidFill>
                  <a:schemeClr val="tx1">
                    <a:lumMod val="75000"/>
                  </a:schemeClr>
                </a:solidFill>
                <a:latin typeface="Raleway" panose="020B0604020202020204" charset="0"/>
              </a:rPr>
              <a:t>Attending a great professional development, including conferences and consultants</a:t>
            </a:r>
          </a:p>
          <a:p>
            <a:pPr lvl="1"/>
            <a:endParaRPr lang="en-US" dirty="0"/>
          </a:p>
        </p:txBody>
      </p:sp>
      <p:sp>
        <p:nvSpPr>
          <p:cNvPr id="4" name="Slide Number Placeholder 3">
            <a:extLst>
              <a:ext uri="{FF2B5EF4-FFF2-40B4-BE49-F238E27FC236}">
                <a16:creationId xmlns:a16="http://schemas.microsoft.com/office/drawing/2014/main" id="{39ED4702-F666-40FD-9901-461BBE1E9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7" name="Smiley Face 6">
            <a:extLst>
              <a:ext uri="{FF2B5EF4-FFF2-40B4-BE49-F238E27FC236}">
                <a16:creationId xmlns:a16="http://schemas.microsoft.com/office/drawing/2014/main" id="{EB5C17AB-E3C5-63D8-0891-3FBFA4DA444A}"/>
              </a:ext>
            </a:extLst>
          </p:cNvPr>
          <p:cNvSpPr/>
          <p:nvPr/>
        </p:nvSpPr>
        <p:spPr>
          <a:xfrm>
            <a:off x="8140910" y="331988"/>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09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974530-AC96-431F-AD8D-2C022D30E6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0E17D5-F473-447C-BFAC-35C5AEEC9A3E}">
  <ds:schemaRefs>
    <ds:schemaRef ds:uri="14014824-8c68-406d-86fe-dcccc773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BC683C-F712-4285-83F9-47B438E00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35502</TotalTime>
  <Words>2055</Words>
  <Application>Microsoft Office PowerPoint</Application>
  <PresentationFormat>On-screen Show (16:9)</PresentationFormat>
  <Paragraphs>263</Paragraphs>
  <Slides>27</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Monotype Corsiva</vt:lpstr>
      <vt:lpstr>Nirmala UI</vt:lpstr>
      <vt:lpstr>Calibri</vt:lpstr>
      <vt:lpstr>Nirmala UI Semilight</vt:lpstr>
      <vt:lpstr>Arial</vt:lpstr>
      <vt:lpstr>Raleway</vt:lpstr>
      <vt:lpstr>Wingdings</vt:lpstr>
      <vt:lpstr>Wingdings 3</vt:lpstr>
      <vt:lpstr>Roboto</vt:lpstr>
      <vt:lpstr>Tw Cen MT Condensed</vt:lpstr>
      <vt:lpstr>Open Sans Condensed</vt:lpstr>
      <vt:lpstr>Tw Cen MT</vt:lpstr>
      <vt:lpstr>Lato</vt:lpstr>
      <vt:lpstr>Integral</vt:lpstr>
      <vt:lpstr>PowerPoint Presentation</vt:lpstr>
      <vt:lpstr>Data Sources/Consider</vt:lpstr>
      <vt:lpstr>All About Title I</vt:lpstr>
      <vt:lpstr>Title I Annual Parent Meeting</vt:lpstr>
      <vt:lpstr>PowerPoint Presentation</vt:lpstr>
      <vt:lpstr>Title I Funding Process</vt:lpstr>
      <vt:lpstr>Title I  Supplemental Resources</vt:lpstr>
      <vt:lpstr>PowerPoint Presentation</vt:lpstr>
      <vt:lpstr>Title I Programs Provide Supplemental Support</vt:lpstr>
      <vt:lpstr>Let’s Celebrate!</vt:lpstr>
      <vt:lpstr>Title I Programs Provide Supplemental Support</vt:lpstr>
      <vt:lpstr>Title I Schoolwide Planning and Input</vt:lpstr>
      <vt:lpstr>Title I Schoolwide Budget</vt:lpstr>
      <vt:lpstr>Parent’s Right to Know</vt:lpstr>
      <vt:lpstr>Working Together for Student Success</vt:lpstr>
      <vt:lpstr>Parent and Family Engagement Plan (PFEP)</vt:lpstr>
      <vt:lpstr>Opportunity for Two Way Communication </vt:lpstr>
      <vt:lpstr>PowerPoint Presentation</vt:lpstr>
      <vt:lpstr>School’s Curriculum</vt:lpstr>
      <vt:lpstr>Florida End of Course (EOC) Assessments (Algebra 1, Biology, Civics, U.S. History, Geometry)</vt:lpstr>
      <vt:lpstr>Accountability </vt:lpstr>
      <vt:lpstr>Parent Advisory Council (PAC)</vt:lpstr>
      <vt:lpstr>Additional Resources</vt:lpstr>
      <vt:lpstr>Thank you for your time!</vt:lpstr>
      <vt:lpstr>Contact Us</vt:lpstr>
      <vt:lpstr>PowerPoint Presentation</vt:lpstr>
      <vt:lpstr>Please take the time to participate in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Place Christine</cp:lastModifiedBy>
  <cp:revision>74</cp:revision>
  <cp:lastPrinted>2021-07-28T13:58:00Z</cp:lastPrinted>
  <dcterms:modified xsi:type="dcterms:W3CDTF">2023-10-31T15:37:53Z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